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08" r:id="rId2"/>
    <p:sldId id="309" r:id="rId3"/>
    <p:sldId id="310" r:id="rId4"/>
    <p:sldId id="311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312" r:id="rId28"/>
    <p:sldId id="276" r:id="rId29"/>
    <p:sldId id="277" r:id="rId30"/>
    <p:sldId id="313" r:id="rId31"/>
    <p:sldId id="279" r:id="rId32"/>
    <p:sldId id="280" r:id="rId33"/>
    <p:sldId id="281" r:id="rId34"/>
    <p:sldId id="282" r:id="rId35"/>
    <p:sldId id="283" r:id="rId36"/>
    <p:sldId id="286" r:id="rId37"/>
    <p:sldId id="287" r:id="rId38"/>
    <p:sldId id="288" r:id="rId3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B7008C-0B1B-4215-BB34-6EE9A749CF2D}" type="datetimeFigureOut">
              <a:rPr lang="en-AU" smtClean="0"/>
              <a:pPr/>
              <a:t>17/05/2020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7A2C83E-E0E5-4EBE-9EA1-E2F2E91AF1B3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26A0BC1-5327-4E7D-86ED-3A225409A704}" type="datetimeFigureOut">
              <a:rPr lang="en-AU" smtClean="0"/>
              <a:pPr/>
              <a:t>17/05/2020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7D42941-4F65-4039-90E4-C4CB04D402D8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10</a:t>
            </a:fld>
            <a:endParaRPr lang="en-A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11</a:t>
            </a:fld>
            <a:endParaRPr lang="en-A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12</a:t>
            </a:fld>
            <a:endParaRPr lang="en-A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13</a:t>
            </a:fld>
            <a:endParaRPr lang="en-A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14</a:t>
            </a:fld>
            <a:endParaRPr lang="en-A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15</a:t>
            </a:fld>
            <a:endParaRPr lang="en-A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16</a:t>
            </a:fld>
            <a:endParaRPr lang="en-A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17</a:t>
            </a:fld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18</a:t>
            </a:fld>
            <a:endParaRPr lang="en-A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19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</a:t>
            </a:fld>
            <a:endParaRPr lang="en-A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20</a:t>
            </a:fld>
            <a:endParaRPr lang="en-A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21</a:t>
            </a:fld>
            <a:endParaRPr lang="en-A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22</a:t>
            </a:fld>
            <a:endParaRPr lang="en-A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23</a:t>
            </a:fld>
            <a:endParaRPr lang="en-A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24</a:t>
            </a:fld>
            <a:endParaRPr lang="en-A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25</a:t>
            </a:fld>
            <a:endParaRPr lang="en-A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26</a:t>
            </a:fld>
            <a:endParaRPr lang="en-A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27</a:t>
            </a:fld>
            <a:endParaRPr lang="en-A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28</a:t>
            </a:fld>
            <a:endParaRPr lang="en-A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29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</a:t>
            </a:fld>
            <a:endParaRPr lang="en-A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30</a:t>
            </a:fld>
            <a:endParaRPr lang="en-A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31</a:t>
            </a:fld>
            <a:endParaRPr lang="en-A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32</a:t>
            </a:fld>
            <a:endParaRPr lang="en-A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33</a:t>
            </a:fld>
            <a:endParaRPr lang="en-A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34</a:t>
            </a:fld>
            <a:endParaRPr lang="en-A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35</a:t>
            </a:fld>
            <a:endParaRPr lang="en-A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36</a:t>
            </a:fld>
            <a:endParaRPr lang="en-A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37</a:t>
            </a:fld>
            <a:endParaRPr lang="en-A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38</a:t>
            </a:fld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4</a:t>
            </a:fld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5</a:t>
            </a:fld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6</a:t>
            </a:fld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7</a:t>
            </a:fld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8</a:t>
            </a:fld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42941-4F65-4039-90E4-C4CB04D402D8}" type="slidenum">
              <a:rPr lang="en-AU" smtClean="0"/>
              <a:pPr/>
              <a:t>9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-170815" y="115570"/>
            <a:ext cx="9012555" cy="567690"/>
          </a:xfrm>
          <a:prstGeom prst="rect">
            <a:avLst/>
          </a:prstGeom>
          <a:noFill/>
          <a:ln w="5715" cmpd="sng">
            <a:solidFill>
              <a:srgbClr val="B0B162"/>
            </a:solidFill>
            <a:prstDash val="solid"/>
          </a:ln>
        </p:spPr>
        <p:txBody>
          <a:bodyPr lIns="0" tIns="0" rIns="0" bIns="0" anchor="t"/>
          <a:lstStyle/>
          <a:p>
            <a:pPr marL="685800" marR="0" indent="0" algn="l">
              <a:lnSpc>
                <a:spcPct val="95999"/>
              </a:lnSpc>
              <a:spcAft>
                <a:spcPts val="0"/>
              </a:spcAft>
              <a:tabLst>
                <a:tab pos="8912225" algn="r"/>
              </a:tabLst>
            </a:pPr>
            <a:r>
              <a:rPr lang="en-US" sz="3550" spc="-60">
                <a:solidFill>
                  <a:srgbClr val="0066CC"/>
                </a:solidFill>
                <a:latin typeface="Verdana" panose="22635452340000000000" pitchFamily="2"/>
              </a:rPr>
              <a:t>Objectives :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0"/>
          </p:nvPr>
        </p:nvSpPr>
        <p:spPr>
          <a:xfrm>
            <a:off x="1158240" y="822960"/>
            <a:ext cx="7528560" cy="92964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76799"/>
              </a:lnSpc>
              <a:spcAft>
                <a:spcPts val="0"/>
              </a:spcAft>
            </a:pPr>
            <a:r>
              <a:rPr lang="en-US" sz="3200" spc="0">
                <a:solidFill>
                  <a:srgbClr val="99CC99"/>
                </a:solidFill>
                <a:latin typeface="Verdana" panose="22635452340000000000" pitchFamily="2"/>
              </a:rPr>
              <a:t>ENE 104</a:t>
            </a:r>
          </a:p>
          <a:p>
            <a:pPr marL="320040" marR="0" indent="0" algn="l">
              <a:lnSpc>
                <a:spcPct val="74879"/>
              </a:lnSpc>
              <a:spcBef>
                <a:spcPts val="900"/>
              </a:spcBef>
              <a:spcAft>
                <a:spcPts val="0"/>
              </a:spcAft>
            </a:pPr>
            <a:r>
              <a:rPr lang="en-US" sz="3200" spc="0">
                <a:solidFill>
                  <a:srgbClr val="99CC99"/>
                </a:solidFill>
                <a:latin typeface="Verdana" panose="22635452340000000000" pitchFamily="2"/>
              </a:rPr>
              <a:t>Electric Circuit Theory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2526665" y="2614930"/>
            <a:ext cx="6160135" cy="95567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1463040" marR="0" indent="0" algn="l">
              <a:lnSpc>
                <a:spcPct val="84479"/>
              </a:lnSpc>
              <a:spcAft>
                <a:spcPts val="0"/>
              </a:spcAft>
            </a:pPr>
            <a:r>
              <a:rPr lang="en-US" sz="2700" b="1" spc="20">
                <a:solidFill>
                  <a:srgbClr val="0000FF"/>
                </a:solidFill>
                <a:latin typeface="Tahoma" panose="22635452340000000000" pitchFamily="2"/>
              </a:rPr>
              <a:t>Lecture 03:</a:t>
            </a:r>
          </a:p>
          <a:p>
            <a:pPr marL="0" marR="0" indent="0" algn="l">
              <a:lnSpc>
                <a:spcPct val="95999"/>
              </a:lnSpc>
              <a:spcBef>
                <a:spcPts val="900"/>
              </a:spcBef>
              <a:spcAft>
                <a:spcPts val="180"/>
              </a:spcAft>
            </a:pPr>
            <a:r>
              <a:rPr lang="en-US" sz="3000" spc="-50">
                <a:solidFill>
                  <a:srgbClr val="0000FF"/>
                </a:solidFill>
                <a:latin typeface="Arial" panose="22635452340000000000" pitchFamily="2"/>
              </a:rPr>
              <a:t>Basic Nodal and Mesh Analysis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0"/>
          </p:nvPr>
        </p:nvSpPr>
        <p:spPr>
          <a:xfrm>
            <a:off x="1429385" y="4713605"/>
            <a:ext cx="7257415" cy="42164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72959"/>
              </a:lnSpc>
              <a:spcAft>
                <a:spcPts val="0"/>
              </a:spcAft>
            </a:pPr>
            <a:r>
              <a:rPr lang="en-US" sz="3000" b="1" spc="0">
                <a:solidFill>
                  <a:srgbClr val="000066"/>
                </a:solidFill>
                <a:latin typeface="Gungsuh" panose="22635452340000000000" pitchFamily="1"/>
              </a:rPr>
              <a:t>Week #3 : </a:t>
            </a:r>
            <a:r>
              <a:rPr lang="en-US" sz="2900" spc="0">
                <a:solidFill>
                  <a:srgbClr val="000066"/>
                </a:solidFill>
                <a:latin typeface="Gungsuh" panose="22635452340000000000" pitchFamily="1"/>
              </a:rPr>
              <a:t>Dejwoot KHAWPARISUTH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3020695" y="6311265"/>
            <a:ext cx="5666105" cy="37909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0" marR="0" indent="0" algn="ctr">
              <a:lnSpc>
                <a:spcPct val="95999"/>
              </a:lnSpc>
              <a:spcAft>
                <a:spcPts val="0"/>
              </a:spcAft>
            </a:pPr>
            <a:r>
              <a:rPr lang="en-US" sz="2500" u="sng" spc="-75">
                <a:solidFill>
                  <a:srgbClr val="0000FF"/>
                </a:solidFill>
                <a:latin typeface="Arial" panose="22635452340000000000" pitchFamily="2"/>
              </a:rPr>
              <a:t>http://webstaff.kmutt.ac.th/~dejwoot.kha/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Placeholder 166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27000" cmpd="sng">
            <a:solidFill>
              <a:srgbClr val="782F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68" name="Text Placeholder 167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27000" cmpd="sng">
            <a:solidFill>
              <a:srgbClr val="782F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69" name="Text Placeholder 168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27000" cmpd="sng">
            <a:solidFill>
              <a:srgbClr val="782F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70" name="Text Placeholder 169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873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80">
                <a:solidFill>
                  <a:srgbClr val="0066CC"/>
                </a:solidFill>
                <a:latin typeface="Verdana" panose="22635452340000000000" pitchFamily="2"/>
              </a:rPr>
              <a:t>Mesh Analysis: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15</a:t>
            </a:r>
          </a:p>
        </p:txBody>
      </p:sp>
      <p:sp>
        <p:nvSpPr>
          <p:cNvPr id="171" name="Text Placeholder 170"/>
          <p:cNvSpPr>
            <a:spLocks noGrp="1"/>
          </p:cNvSpPr>
          <p:nvPr>
            <p:ph type="body" idx="10"/>
          </p:nvPr>
        </p:nvSpPr>
        <p:spPr>
          <a:xfrm>
            <a:off x="97790" y="681990"/>
            <a:ext cx="9012555" cy="162814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434340" rIns="0" bIns="0" anchor="t"/>
          <a:lstStyle/>
          <a:p>
            <a:pPr marL="82296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2800" spc="-30">
                <a:solidFill>
                  <a:srgbClr val="050505"/>
                </a:solidFill>
                <a:latin typeface="Arial" panose="22635452340000000000" pitchFamily="2"/>
              </a:rPr>
              <a:t>Mesh analysis is applicable only to those</a:t>
            </a:r>
          </a:p>
          <a:p>
            <a:pPr marL="822960" marR="0" indent="0" algn="l">
              <a:lnSpc>
                <a:spcPct val="95999"/>
              </a:lnSpc>
              <a:spcBef>
                <a:spcPts val="0"/>
              </a:spcBef>
              <a:spcAft>
                <a:spcPts val="2520"/>
              </a:spcAft>
            </a:pPr>
            <a:r>
              <a:rPr lang="en-US" sz="2800" spc="-30">
                <a:solidFill>
                  <a:srgbClr val="050505"/>
                </a:solidFill>
                <a:latin typeface="Arial" panose="22635452340000000000" pitchFamily="2"/>
              </a:rPr>
              <a:t>networks which are planar.</a:t>
            </a:r>
          </a:p>
        </p:txBody>
      </p:sp>
      <p:sp>
        <p:nvSpPr>
          <p:cNvPr id="174" name="Text Placeholder 173"/>
          <p:cNvSpPr>
            <a:spLocks noGrp="1"/>
          </p:cNvSpPr>
          <p:nvPr>
            <p:ph type="body" idx="10"/>
          </p:nvPr>
        </p:nvSpPr>
        <p:spPr>
          <a:xfrm>
            <a:off x="97790" y="5351145"/>
            <a:ext cx="9012555" cy="131762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214884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Examples of planar and nonplanar networks</a:t>
            </a:r>
          </a:p>
          <a:p>
            <a:pPr marL="0" marR="0" indent="0" algn="ctr">
              <a:lnSpc>
                <a:spcPct val="95999"/>
              </a:lnSpc>
              <a:spcBef>
                <a:spcPts val="1800"/>
              </a:spcBef>
              <a:spcAft>
                <a:spcPts val="2880"/>
              </a:spcAft>
            </a:pPr>
            <a:r>
              <a:rPr lang="en-US" sz="2800" b="1" spc="0">
                <a:solidFill>
                  <a:srgbClr val="050505"/>
                </a:solidFill>
                <a:latin typeface="Arial" panose="22635452340000000000" pitchFamily="2"/>
              </a:rPr>
              <a:t>Mesh is a loop that doesn’t contain any other loops.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 Placeholder 177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27000" cmpd="sng">
            <a:solidFill>
              <a:srgbClr val="782F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79" name="Text Placeholder 178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27000" cmpd="sng">
            <a:solidFill>
              <a:srgbClr val="782F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80" name="Text Placeholder 179"/>
          <p:cNvSpPr>
            <a:spLocks noGrp="1"/>
          </p:cNvSpPr>
          <p:nvPr>
            <p:ph type="body" idx="10"/>
          </p:nvPr>
        </p:nvSpPr>
        <p:spPr>
          <a:xfrm>
            <a:off x="441960" y="114300"/>
            <a:ext cx="8686800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228600" marR="0" indent="0" algn="l">
              <a:lnSpc>
                <a:spcPct val="87359"/>
              </a:lnSpc>
              <a:spcAft>
                <a:spcPts val="0"/>
              </a:spcAft>
            </a:pPr>
            <a:r>
              <a:rPr lang="en-US" sz="4000" spc="90">
                <a:solidFill>
                  <a:srgbClr val="0066CC"/>
                </a:solidFill>
                <a:latin typeface="Verdana" panose="22635452340000000000" pitchFamily="2"/>
              </a:rPr>
              <a:t>Path, Closed path, and Loop:</a:t>
            </a:r>
            <a:r>
              <a:rPr lang="en-US" sz="1150" b="1" spc="90">
                <a:solidFill>
                  <a:srgbClr val="000080"/>
                </a:solidFill>
                <a:latin typeface="Arial Narrow" panose="22635452340000000000" pitchFamily="2"/>
              </a:rPr>
              <a:t> Page 16</a:t>
            </a:r>
          </a:p>
        </p:txBody>
      </p:sp>
      <p:sp>
        <p:nvSpPr>
          <p:cNvPr id="183" name="Text Placeholder 182"/>
          <p:cNvSpPr>
            <a:spLocks noGrp="1"/>
          </p:cNvSpPr>
          <p:nvPr>
            <p:ph type="body" idx="10"/>
          </p:nvPr>
        </p:nvSpPr>
        <p:spPr>
          <a:xfrm>
            <a:off x="441960" y="5183505"/>
            <a:ext cx="8686800" cy="148526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800" b="1" spc="-40">
                <a:solidFill>
                  <a:srgbClr val="000000"/>
                </a:solidFill>
                <a:latin typeface="Arial" panose="22635452340000000000" pitchFamily="2"/>
              </a:rPr>
              <a:t>(a) The set of branches identified by the heavy lines is neither a path nor a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spc="-40">
                <a:solidFill>
                  <a:srgbClr val="000000"/>
                </a:solidFill>
                <a:latin typeface="Arial" panose="22635452340000000000" pitchFamily="2"/>
              </a:rPr>
              <a:t>loop. (b) The set of branches here is not a path, since it can be traversed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spc="-35">
                <a:solidFill>
                  <a:srgbClr val="000000"/>
                </a:solidFill>
                <a:latin typeface="Arial" panose="22635452340000000000" pitchFamily="2"/>
              </a:rPr>
              <a:t>only by passing through the central node twice. (c) This path is a loop but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spc="-40">
                <a:solidFill>
                  <a:srgbClr val="000000"/>
                </a:solidFill>
                <a:latin typeface="Arial" panose="22635452340000000000" pitchFamily="2"/>
              </a:rPr>
              <a:t>not a mesh, since it encloses other loops. (d) This path is also a loop but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800" b="1" spc="-40">
                <a:solidFill>
                  <a:srgbClr val="000000"/>
                </a:solidFill>
                <a:latin typeface="Arial" panose="22635452340000000000" pitchFamily="2"/>
              </a:rPr>
              <a:t>not a mesh. (e, f) Each of these paths is both a loop and a mesh.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 Placeholder 186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075"/>
          </a:xfrm>
          <a:prstGeom prst="rect">
            <a:avLst/>
          </a:prstGeom>
          <a:noFill/>
          <a:ln w="131445" cmpd="sng">
            <a:solidFill>
              <a:srgbClr val="402EDB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Example: 4.6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17</a:t>
            </a:r>
          </a:p>
        </p:txBody>
      </p:sp>
      <p:sp>
        <p:nvSpPr>
          <p:cNvPr id="188" name="Text Placeholder 187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18195" cy="158750"/>
          </a:xfrm>
          <a:prstGeom prst="rect">
            <a:avLst/>
          </a:prstGeom>
          <a:noFill/>
          <a:ln w="136525" cmpd="sng">
            <a:solidFill>
              <a:srgbClr val="082D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189" name="Text Placeholder 188"/>
          <p:cNvSpPr>
            <a:spLocks noGrp="1"/>
          </p:cNvSpPr>
          <p:nvPr>
            <p:ph type="body" idx="10"/>
          </p:nvPr>
        </p:nvSpPr>
        <p:spPr>
          <a:xfrm>
            <a:off x="8515985" y="6668770"/>
            <a:ext cx="623570" cy="158750"/>
          </a:xfrm>
          <a:prstGeom prst="rect">
            <a:avLst/>
          </a:prstGeom>
          <a:noFill/>
          <a:ln w="139065" cmpd="sng">
            <a:solidFill>
              <a:srgbClr val="D02BDB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90" name="Text Placeholder 189"/>
          <p:cNvSpPr>
            <a:spLocks noGrp="1"/>
          </p:cNvSpPr>
          <p:nvPr>
            <p:ph type="body" idx="10"/>
          </p:nvPr>
        </p:nvSpPr>
        <p:spPr>
          <a:xfrm>
            <a:off x="1554480" y="715645"/>
            <a:ext cx="6807200" cy="5372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3716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800" b="1" spc="-55">
                <a:solidFill>
                  <a:srgbClr val="333399"/>
                </a:solidFill>
                <a:latin typeface="Arial" panose="22635452340000000000" pitchFamily="2"/>
              </a:rPr>
              <a:t>Determine the two mesh currents, </a:t>
            </a:r>
            <a:r>
              <a:rPr lang="en-US" sz="1800" b="1" i="1" spc="-55">
                <a:solidFill>
                  <a:srgbClr val="333399"/>
                </a:solidFill>
                <a:latin typeface="Arial" panose="22635452340000000000" pitchFamily="2"/>
              </a:rPr>
              <a:t>i</a:t>
            </a:r>
            <a:r>
              <a:rPr lang="en-US" sz="1200" b="1" spc="-55">
                <a:solidFill>
                  <a:srgbClr val="333399"/>
                </a:solidFill>
                <a:latin typeface="Arial" panose="22635452340000000000" pitchFamily="2"/>
              </a:rPr>
              <a:t>1</a:t>
            </a:r>
            <a:r>
              <a:rPr lang="en-US" sz="1800" b="1" spc="-55">
                <a:solidFill>
                  <a:srgbClr val="333399"/>
                </a:solidFill>
                <a:latin typeface="Arial" panose="22635452340000000000" pitchFamily="2"/>
              </a:rPr>
              <a:t> and </a:t>
            </a:r>
            <a:r>
              <a:rPr lang="en-US" sz="1800" b="1" i="1" spc="-55">
                <a:solidFill>
                  <a:srgbClr val="333399"/>
                </a:solidFill>
                <a:latin typeface="Arial" panose="22635452340000000000" pitchFamily="2"/>
              </a:rPr>
              <a:t>i</a:t>
            </a:r>
            <a:r>
              <a:rPr lang="en-US" sz="1200" b="1" spc="-55">
                <a:solidFill>
                  <a:srgbClr val="333399"/>
                </a:solidFill>
                <a:latin typeface="Arial" panose="22635452340000000000" pitchFamily="2"/>
              </a:rPr>
              <a:t>2</a:t>
            </a:r>
            <a:r>
              <a:rPr lang="en-US" sz="1800" b="1" spc="-55">
                <a:solidFill>
                  <a:srgbClr val="333399"/>
                </a:solidFill>
                <a:latin typeface="Arial" panose="22635452340000000000" pitchFamily="2"/>
              </a:rPr>
              <a:t>, in the circuit below.</a:t>
            </a:r>
          </a:p>
        </p:txBody>
      </p:sp>
      <p:sp>
        <p:nvSpPr>
          <p:cNvPr id="193" name="Text Placeholder 192"/>
          <p:cNvSpPr>
            <a:spLocks noGrp="1"/>
          </p:cNvSpPr>
          <p:nvPr>
            <p:ph type="body" idx="10"/>
          </p:nvPr>
        </p:nvSpPr>
        <p:spPr>
          <a:xfrm>
            <a:off x="1554480" y="3846195"/>
            <a:ext cx="6807200" cy="282257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868680" marR="0" indent="0" algn="l">
              <a:lnSpc>
                <a:spcPts val="1700"/>
              </a:lnSpc>
              <a:spcAft>
                <a:spcPts val="0"/>
              </a:spcAft>
            </a:pPr>
            <a:r>
              <a:rPr lang="en-US" sz="1600" b="1" spc="-40">
                <a:solidFill>
                  <a:srgbClr val="000000"/>
                </a:solidFill>
                <a:latin typeface="Arial" panose="22635452340000000000" pitchFamily="2"/>
              </a:rPr>
              <a:t>For the left-hand mesh,</a:t>
            </a:r>
          </a:p>
          <a:p>
            <a:pPr marL="868680" marR="2377440" indent="868680" algn="l">
              <a:lnSpc>
                <a:spcPts val="2500"/>
              </a:lnSpc>
              <a:spcBef>
                <a:spcPts val="720"/>
              </a:spcBef>
              <a:spcAft>
                <a:spcPts val="0"/>
              </a:spcAft>
            </a:pP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-42 + 6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 + 3 (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2 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) = 0 </a:t>
            </a:r>
            <a:r>
              <a:rPr lang="en-US" sz="1600" b="1" spc="-40">
                <a:solidFill>
                  <a:srgbClr val="000000"/>
                </a:solidFill>
                <a:latin typeface="Arial" panose="22635452340000000000" pitchFamily="2"/>
              </a:rPr>
              <a:t>For the right-hand mesh,</a:t>
            </a:r>
          </a:p>
          <a:p>
            <a:pPr marL="868680" marR="2057400" indent="914400" algn="l">
              <a:lnSpc>
                <a:spcPts val="3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3 (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1 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) + 4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 - 10 = 0 </a:t>
            </a:r>
            <a:r>
              <a:rPr lang="en-US" sz="1600" b="1" spc="-55">
                <a:solidFill>
                  <a:srgbClr val="000000"/>
                </a:solidFill>
                <a:latin typeface="Arial" panose="22635452340000000000" pitchFamily="2"/>
              </a:rPr>
              <a:t>Solving, we find that </a:t>
            </a:r>
            <a:r>
              <a:rPr lang="en-US" sz="1600" b="1" i="1" spc="-55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b="1" spc="-55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b="1" spc="-55">
                <a:solidFill>
                  <a:srgbClr val="000000"/>
                </a:solidFill>
                <a:latin typeface="Arial" panose="22635452340000000000" pitchFamily="2"/>
              </a:rPr>
              <a:t> = 6 A and </a:t>
            </a:r>
            <a:r>
              <a:rPr lang="en-US" sz="1600" b="1" i="1" spc="-55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b="1" spc="-55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b="1" spc="-55">
                <a:solidFill>
                  <a:srgbClr val="000000"/>
                </a:solidFill>
                <a:latin typeface="Arial" panose="22635452340000000000" pitchFamily="2"/>
              </a:rPr>
              <a:t> = 4 A.</a:t>
            </a:r>
          </a:p>
          <a:p>
            <a:pPr marL="868680" marR="2057400" indent="0" algn="l">
              <a:lnSpc>
                <a:spcPts val="1900"/>
              </a:lnSpc>
              <a:spcBef>
                <a:spcPts val="720"/>
              </a:spcBef>
              <a:spcAft>
                <a:spcPts val="2340"/>
              </a:spcAft>
            </a:pPr>
            <a:r>
              <a:rPr lang="en-US" sz="1600" b="1" spc="-50">
                <a:solidFill>
                  <a:srgbClr val="000000"/>
                </a:solidFill>
                <a:latin typeface="Arial" panose="22635452340000000000" pitchFamily="2"/>
              </a:rPr>
              <a:t>(The current flowing downward through </a:t>
            </a:r>
            <a:r>
              <a:rPr lang="en-US" sz="1600" b="1" spc="-5">
                <a:solidFill>
                  <a:srgbClr val="000000"/>
                </a:solidFill>
                <a:latin typeface="Arial" panose="22635452340000000000" pitchFamily="2"/>
              </a:rPr>
              <a:t>the 3-</a:t>
            </a:r>
            <a:r>
              <a:rPr lang="en-US" sz="300" b="1" spc="-5">
                <a:solidFill>
                  <a:srgbClr val="000000"/>
                </a:solidFill>
                <a:latin typeface="AmdtSymbols" panose="22635452340000000000" pitchFamily="2"/>
              </a:rPr>
              <a:t> </a:t>
            </a:r>
            <a:r>
              <a:rPr lang="en-US" sz="1600" b="1" spc="-5">
                <a:solidFill>
                  <a:srgbClr val="000000"/>
                </a:solidFill>
                <a:latin typeface="Arial" panose="22635452340000000000" pitchFamily="2"/>
              </a:rPr>
              <a:t>resistor is therefore </a:t>
            </a:r>
            <a:r>
              <a:rPr lang="en-US" sz="1600" b="1" i="1" spc="-5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b="1" spc="-5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b="1" spc="-5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b="1" i="1" spc="-5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b="1" spc="-5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b="1" spc="-5">
                <a:solidFill>
                  <a:srgbClr val="000000"/>
                </a:solidFill>
                <a:latin typeface="Arial" panose="22635452340000000000" pitchFamily="2"/>
              </a:rPr>
              <a:t> = 2 A. 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 Placeholder 196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143510" cmpd="sng">
            <a:solidFill>
              <a:srgbClr val="2033DB"/>
            </a:solidFill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70">
                <a:solidFill>
                  <a:srgbClr val="0066CC"/>
                </a:solidFill>
                <a:latin typeface="Verdana" panose="22635452340000000000" pitchFamily="2"/>
              </a:rPr>
              <a:t>Practice: 4.5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18</a:t>
            </a:r>
          </a:p>
        </p:txBody>
      </p:sp>
      <p:sp>
        <p:nvSpPr>
          <p:cNvPr id="198" name="Text Placeholder 197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18195" cy="158750"/>
          </a:xfrm>
          <a:prstGeom prst="rect">
            <a:avLst/>
          </a:prstGeom>
          <a:noFill/>
          <a:ln w="148590" cmpd="sng">
            <a:solidFill>
              <a:srgbClr val="E831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199" name="Text Placeholder 198"/>
          <p:cNvSpPr>
            <a:spLocks noGrp="1"/>
          </p:cNvSpPr>
          <p:nvPr>
            <p:ph type="body" idx="10"/>
          </p:nvPr>
        </p:nvSpPr>
        <p:spPr>
          <a:xfrm>
            <a:off x="8515985" y="6668770"/>
            <a:ext cx="623570" cy="158750"/>
          </a:xfrm>
          <a:prstGeom prst="rect">
            <a:avLst/>
          </a:prstGeom>
          <a:noFill/>
          <a:ln w="151130" cmpd="sng">
            <a:solidFill>
              <a:srgbClr val="B030DB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00" name="Text Placeholder 199"/>
          <p:cNvSpPr>
            <a:spLocks noGrp="1"/>
          </p:cNvSpPr>
          <p:nvPr>
            <p:ph type="body" idx="10"/>
          </p:nvPr>
        </p:nvSpPr>
        <p:spPr>
          <a:xfrm>
            <a:off x="339725" y="720090"/>
            <a:ext cx="8686800" cy="108712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502920" marR="0" indent="0" algn="l">
              <a:lnSpc>
                <a:spcPct val="95999"/>
              </a:lnSpc>
              <a:spcAft>
                <a:spcPts val="2340"/>
              </a:spcAft>
            </a:pP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Determine i</a:t>
            </a:r>
            <a:r>
              <a:rPr lang="en-US" sz="1850" spc="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 and i</a:t>
            </a:r>
            <a:r>
              <a:rPr lang="en-US" sz="1850" spc="0">
                <a:solidFill>
                  <a:srgbClr val="000000"/>
                </a:solidFill>
                <a:latin typeface="Arial" panose="22635452340000000000" pitchFamily="2"/>
              </a:rPr>
              <a:t>2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 Placeholder 205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60020" cmpd="sng">
            <a:solidFill>
              <a:srgbClr val="0038DB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3119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Example: 4.7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19</a:t>
            </a:r>
          </a:p>
        </p:txBody>
      </p:sp>
      <p:sp>
        <p:nvSpPr>
          <p:cNvPr id="207" name="Text Placeholder 206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55575" cmpd="sng">
            <a:solidFill>
              <a:srgbClr val="D820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12" name="Text Placeholder 211"/>
          <p:cNvSpPr>
            <a:spLocks noGrp="1"/>
          </p:cNvSpPr>
          <p:nvPr>
            <p:ph type="body" idx="10"/>
          </p:nvPr>
        </p:nvSpPr>
        <p:spPr>
          <a:xfrm>
            <a:off x="452755" y="3152140"/>
            <a:ext cx="8686800" cy="351663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1325880" marR="0" indent="0" algn="l">
              <a:lnSpc>
                <a:spcPct val="81599"/>
              </a:lnSpc>
              <a:spcAft>
                <a:spcPts val="0"/>
              </a:spcAft>
            </a:pP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Mesh 1:</a:t>
            </a:r>
          </a:p>
          <a:p>
            <a:pPr marL="1325880" marR="0" indent="0" algn="l">
              <a:lnSpc>
                <a:spcPct val="81599"/>
              </a:lnSpc>
              <a:spcBef>
                <a:spcPts val="5940"/>
              </a:spcBef>
              <a:spcAft>
                <a:spcPts val="15840"/>
              </a:spcAft>
            </a:pP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Mesh 2: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Placeholder 223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60020" cmpd="sng">
            <a:solidFill>
              <a:srgbClr val="0038DB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3119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Example: 4.7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21</a:t>
            </a:r>
          </a:p>
        </p:txBody>
      </p:sp>
      <p:sp>
        <p:nvSpPr>
          <p:cNvPr id="225" name="Text Placeholder 224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72085" cmpd="sng">
            <a:solidFill>
              <a:srgbClr val="B0EBD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26" name="Text Placeholder 225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87359"/>
              </a:lnSpc>
              <a:spcAft>
                <a:spcPts val="0"/>
              </a:spcAft>
              <a:tabLst>
                <a:tab pos="893318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Page 21</a:t>
            </a:r>
          </a:p>
        </p:txBody>
      </p:sp>
      <p:sp>
        <p:nvSpPr>
          <p:cNvPr id="227" name="Text Placeholder 226"/>
          <p:cNvSpPr>
            <a:spLocks noGrp="1"/>
          </p:cNvSpPr>
          <p:nvPr>
            <p:ph type="body" idx="10"/>
          </p:nvPr>
        </p:nvSpPr>
        <p:spPr>
          <a:xfrm>
            <a:off x="97790" y="681990"/>
            <a:ext cx="9012555" cy="9944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525780" rIns="0" bIns="0" anchor="t"/>
          <a:lstStyle/>
          <a:p>
            <a:pPr marL="731520" marR="0" indent="0" algn="l">
              <a:lnSpc>
                <a:spcPct val="81599"/>
              </a:lnSpc>
              <a:spcAft>
                <a:spcPts val="540"/>
              </a:spcAft>
            </a:pPr>
            <a:r>
              <a:rPr lang="en-US" sz="2800" b="1" spc="0">
                <a:solidFill>
                  <a:srgbClr val="000000"/>
                </a:solidFill>
                <a:latin typeface="Arial" panose="22635452340000000000" pitchFamily="2"/>
              </a:rPr>
              <a:t>determine the three mesh currents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Placeholder 234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176530" cmpd="sng">
            <a:solidFill>
              <a:srgbClr val="20B462"/>
            </a:solidFill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Practice: 4.6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22</a:t>
            </a:r>
          </a:p>
        </p:txBody>
      </p:sp>
      <p:sp>
        <p:nvSpPr>
          <p:cNvPr id="236" name="Text Placeholder 235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18195" cy="158750"/>
          </a:xfrm>
          <a:prstGeom prst="rect">
            <a:avLst/>
          </a:prstGeom>
          <a:noFill/>
          <a:ln w="181610" cmpd="sng">
            <a:solidFill>
              <a:srgbClr val="A03D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237" name="Text Placeholder 236"/>
          <p:cNvSpPr>
            <a:spLocks noGrp="1"/>
          </p:cNvSpPr>
          <p:nvPr>
            <p:ph type="body" idx="10"/>
          </p:nvPr>
        </p:nvSpPr>
        <p:spPr>
          <a:xfrm>
            <a:off x="8515985" y="6668770"/>
            <a:ext cx="623570" cy="158750"/>
          </a:xfrm>
          <a:prstGeom prst="rect">
            <a:avLst/>
          </a:prstGeom>
          <a:noFill/>
          <a:ln w="184150" cmpd="sng">
            <a:solidFill>
              <a:srgbClr val="D83ED0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38" name="Text Placeholder 237"/>
          <p:cNvSpPr>
            <a:spLocks noGrp="1"/>
          </p:cNvSpPr>
          <p:nvPr>
            <p:ph type="body" idx="10"/>
          </p:nvPr>
        </p:nvSpPr>
        <p:spPr>
          <a:xfrm>
            <a:off x="877570" y="720090"/>
            <a:ext cx="7315200" cy="9105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l">
              <a:lnSpc>
                <a:spcPct val="95999"/>
              </a:lnSpc>
              <a:spcAft>
                <a:spcPts val="1080"/>
              </a:spcAft>
            </a:pP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Determine i</a:t>
            </a:r>
            <a:r>
              <a:rPr lang="en-US" sz="1850" spc="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 and i</a:t>
            </a:r>
            <a:r>
              <a:rPr lang="en-US" sz="1850" spc="0">
                <a:solidFill>
                  <a:srgbClr val="000000"/>
                </a:solidFill>
                <a:latin typeface="Arial" panose="22635452340000000000" pitchFamily="2"/>
              </a:rPr>
              <a:t>2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 Placeholder 252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solidFill>
              <a:srgbClr val="4841D0"/>
            </a:solidFill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The Supermesh: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24</a:t>
            </a:r>
          </a:p>
        </p:txBody>
      </p:sp>
      <p:sp>
        <p:nvSpPr>
          <p:cNvPr id="254" name="Text Placeholder 253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solidFill>
              <a:srgbClr val="4841D0"/>
            </a:solidFill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The Supermesh: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24</a:t>
            </a:r>
          </a:p>
        </p:txBody>
      </p:sp>
      <p:sp>
        <p:nvSpPr>
          <p:cNvPr id="255" name="Text Placeholder 254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93040" cmpd="sng">
            <a:solidFill>
              <a:srgbClr val="8042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56" name="Text Placeholder 255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93040" cmpd="sng">
            <a:solidFill>
              <a:srgbClr val="8042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57" name="Text Placeholder 256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93040" cmpd="sng">
            <a:solidFill>
              <a:srgbClr val="8042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58" name="Text Placeholder 257"/>
          <p:cNvSpPr>
            <a:spLocks noGrp="1"/>
          </p:cNvSpPr>
          <p:nvPr>
            <p:ph type="body" idx="10"/>
          </p:nvPr>
        </p:nvSpPr>
        <p:spPr>
          <a:xfrm>
            <a:off x="135890" y="716280"/>
            <a:ext cx="8521700" cy="80772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731520" marR="0" indent="0" algn="l">
              <a:lnSpc>
                <a:spcPct val="81599"/>
              </a:lnSpc>
              <a:spcAft>
                <a:spcPts val="162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Find the three mesh currents in the circuit below.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 Placeholder 263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solidFill>
              <a:srgbClr val="4841D0"/>
            </a:solidFill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The Supermesh: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25</a:t>
            </a:r>
          </a:p>
        </p:txBody>
      </p:sp>
      <p:sp>
        <p:nvSpPr>
          <p:cNvPr id="265" name="Text Placeholder 264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93040" cmpd="sng">
            <a:solidFill>
              <a:srgbClr val="8042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66" name="Text Placeholder 265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93040" cmpd="sng">
            <a:solidFill>
              <a:srgbClr val="8042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67" name="Text Placeholder 266"/>
          <p:cNvSpPr>
            <a:spLocks noGrp="1"/>
          </p:cNvSpPr>
          <p:nvPr>
            <p:ph type="body" idx="10"/>
          </p:nvPr>
        </p:nvSpPr>
        <p:spPr>
          <a:xfrm>
            <a:off x="588645" y="114300"/>
            <a:ext cx="8521700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45720" marR="0" indent="0" algn="l">
              <a:lnSpc>
                <a:spcPct val="87359"/>
              </a:lnSpc>
              <a:spcAft>
                <a:spcPts val="0"/>
              </a:spcAft>
              <a:tabLst>
                <a:tab pos="8463915" algn="r"/>
              </a:tabLs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The Supermesh: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25</a:t>
            </a:r>
          </a:p>
        </p:txBody>
      </p:sp>
      <p:sp>
        <p:nvSpPr>
          <p:cNvPr id="268" name="Text Placeholder 267"/>
          <p:cNvSpPr>
            <a:spLocks noGrp="1"/>
          </p:cNvSpPr>
          <p:nvPr>
            <p:ph type="body" idx="10"/>
          </p:nvPr>
        </p:nvSpPr>
        <p:spPr>
          <a:xfrm>
            <a:off x="588645" y="681990"/>
            <a:ext cx="8521700" cy="8420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65760" rIns="0" bIns="0" anchor="t"/>
          <a:lstStyle/>
          <a:p>
            <a:pPr marL="274320" marR="0" indent="0" algn="l">
              <a:lnSpc>
                <a:spcPct val="81599"/>
              </a:lnSpc>
              <a:spcAft>
                <a:spcPts val="162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Find the three mesh currents in the circuit below.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 Placeholder 275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solidFill>
              <a:srgbClr val="4841D0"/>
            </a:solidFill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The Supermesh: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26</a:t>
            </a:r>
          </a:p>
        </p:txBody>
      </p:sp>
      <p:sp>
        <p:nvSpPr>
          <p:cNvPr id="277" name="Text Placeholder 276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93040" cmpd="sng">
            <a:solidFill>
              <a:srgbClr val="8042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78" name="Text Placeholder 277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193040" cmpd="sng">
            <a:solidFill>
              <a:srgbClr val="8042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0"/>
          </p:nvPr>
        </p:nvSpPr>
        <p:spPr>
          <a:xfrm>
            <a:off x="-170815" y="115570"/>
            <a:ext cx="9012555" cy="567690"/>
          </a:xfrm>
          <a:prstGeom prst="rect">
            <a:avLst/>
          </a:prstGeom>
          <a:noFill/>
          <a:ln w="5715" cmpd="sng">
            <a:solidFill>
              <a:srgbClr val="B0B162"/>
            </a:solidFill>
            <a:prstDash val="solid"/>
          </a:ln>
        </p:spPr>
        <p:txBody>
          <a:bodyPr lIns="0" tIns="0" rIns="0" bIns="0" anchor="t"/>
          <a:lstStyle/>
          <a:p>
            <a:pPr marL="685800" marR="0" indent="0" algn="l">
              <a:lnSpc>
                <a:spcPct val="95999"/>
              </a:lnSpc>
              <a:spcAft>
                <a:spcPts val="0"/>
              </a:spcAft>
              <a:tabLst>
                <a:tab pos="8912225" algn="r"/>
              </a:tabLst>
            </a:pPr>
            <a:r>
              <a:rPr lang="en-US" sz="3550" spc="-60">
                <a:solidFill>
                  <a:srgbClr val="0066CC"/>
                </a:solidFill>
                <a:latin typeface="Verdana" panose="22635452340000000000" pitchFamily="2"/>
              </a:rPr>
              <a:t>Objectives :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0"/>
          </p:nvPr>
        </p:nvSpPr>
        <p:spPr>
          <a:xfrm>
            <a:off x="1240790" y="6668770"/>
            <a:ext cx="5956300" cy="158750"/>
          </a:xfrm>
          <a:prstGeom prst="rect">
            <a:avLst/>
          </a:prstGeom>
          <a:noFill/>
          <a:ln w="10795" cmpd="sng">
            <a:solidFill>
              <a:srgbClr val="689F62"/>
            </a:solidFill>
            <a:prstDash val="solid"/>
          </a:ln>
        </p:spPr>
        <p:txBody>
          <a:bodyPr lIns="0" tIns="0" rIns="0" bIns="0" anchor="t"/>
          <a:lstStyle/>
          <a:p>
            <a:pPr marL="228600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594360" cy="158750"/>
          </a:xfrm>
          <a:prstGeom prst="rect">
            <a:avLst/>
          </a:prstGeom>
          <a:noFill/>
          <a:ln w="13335" cmpd="sng">
            <a:solidFill>
              <a:srgbClr val="78B062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ENE 104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0"/>
          </p:nvPr>
        </p:nvSpPr>
        <p:spPr>
          <a:xfrm>
            <a:off x="8515985" y="6668770"/>
            <a:ext cx="623570" cy="158750"/>
          </a:xfrm>
          <a:prstGeom prst="rect">
            <a:avLst/>
          </a:prstGeom>
          <a:noFill/>
          <a:ln w="15240" cmpd="sng">
            <a:solidFill>
              <a:srgbClr val="A0A062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10"/>
          </p:nvPr>
        </p:nvSpPr>
        <p:spPr>
          <a:xfrm>
            <a:off x="1240790" y="683260"/>
            <a:ext cx="5956300" cy="59855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074420" rIns="0" bIns="0" anchor="t"/>
          <a:lstStyle/>
          <a:p>
            <a:pPr marL="0" marR="0" indent="0" algn="ctr">
              <a:lnSpc>
                <a:spcPct val="95999"/>
              </a:lnSpc>
              <a:spcAft>
                <a:spcPts val="0"/>
              </a:spcAft>
            </a:pPr>
            <a:r>
              <a:rPr lang="en-US" sz="2800" spc="-60">
                <a:solidFill>
                  <a:srgbClr val="000000"/>
                </a:solidFill>
                <a:latin typeface="Arial" panose="22635452340000000000" pitchFamily="2"/>
              </a:rPr>
              <a:t>Implementation of the</a:t>
            </a:r>
            <a:r>
              <a:rPr lang="en-US" sz="2800" b="1" spc="-60">
                <a:solidFill>
                  <a:srgbClr val="006FC0"/>
                </a:solidFill>
                <a:latin typeface="Arial" panose="22635452340000000000" pitchFamily="2"/>
              </a:rPr>
              <a:t> nodal analysis</a:t>
            </a:r>
          </a:p>
          <a:p>
            <a:pPr marL="0" marR="0" indent="0" algn="ctr">
              <a:lnSpc>
                <a:spcPct val="95999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spc="-60">
                <a:solidFill>
                  <a:srgbClr val="000000"/>
                </a:solidFill>
                <a:latin typeface="Arial" panose="22635452340000000000" pitchFamily="2"/>
              </a:rPr>
              <a:t>Implementation of the</a:t>
            </a:r>
            <a:r>
              <a:rPr lang="en-US" sz="2800" b="1" spc="-60">
                <a:solidFill>
                  <a:srgbClr val="006FC0"/>
                </a:solidFill>
                <a:latin typeface="Arial" panose="22635452340000000000" pitchFamily="2"/>
              </a:rPr>
              <a:t> mesh analysis</a:t>
            </a:r>
          </a:p>
          <a:p>
            <a:pPr marL="0" marR="0" indent="0" algn="l">
              <a:lnSpc>
                <a:spcPct val="95999"/>
              </a:lnSpc>
              <a:spcBef>
                <a:spcPts val="1980"/>
              </a:spcBef>
              <a:spcAft>
                <a:spcPts val="0"/>
              </a:spcAft>
            </a:pPr>
            <a:r>
              <a:rPr lang="en-US" sz="2800" b="1" spc="0">
                <a:solidFill>
                  <a:srgbClr val="006FC0"/>
                </a:solidFill>
                <a:latin typeface="Arial" panose="22635452340000000000" pitchFamily="2"/>
              </a:rPr>
              <a:t>Supernodes</a:t>
            </a: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 and</a:t>
            </a:r>
            <a:r>
              <a:rPr lang="en-US" sz="2800" b="1" spc="0">
                <a:solidFill>
                  <a:srgbClr val="006FC0"/>
                </a:solidFill>
                <a:latin typeface="Arial" panose="22635452340000000000" pitchFamily="2"/>
              </a:rPr>
              <a:t> Supermeshes</a:t>
            </a:r>
          </a:p>
          <a:p>
            <a:pPr marL="0" marR="0" indent="0" algn="l">
              <a:lnSpc>
                <a:spcPct val="95999"/>
              </a:lnSpc>
              <a:spcBef>
                <a:spcPts val="1440"/>
              </a:spcBef>
              <a:spcAft>
                <a:spcPts val="20160"/>
              </a:spcAft>
            </a:pPr>
            <a:r>
              <a:rPr lang="en-US" sz="2800" spc="-60">
                <a:solidFill>
                  <a:srgbClr val="000000"/>
                </a:solidFill>
                <a:latin typeface="Arial" panose="22635452340000000000" pitchFamily="2"/>
              </a:rPr>
              <a:t>Basic computer-aided circuit analysis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Placeholder 285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solidFill>
              <a:srgbClr val="4841D0"/>
            </a:solidFill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The Supermesh: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27</a:t>
            </a:r>
          </a:p>
        </p:txBody>
      </p:sp>
      <p:sp>
        <p:nvSpPr>
          <p:cNvPr id="287" name="Text Placeholder 286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solidFill>
              <a:srgbClr val="4841D0"/>
            </a:solidFill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The Supermesh: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27</a:t>
            </a:r>
          </a:p>
        </p:txBody>
      </p:sp>
      <p:sp>
        <p:nvSpPr>
          <p:cNvPr id="288" name="Text Placeholder 287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201930" cmpd="sng">
            <a:solidFill>
              <a:srgbClr val="1040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289" name="Text Placeholder 288"/>
          <p:cNvSpPr>
            <a:spLocks noGrp="1"/>
          </p:cNvSpPr>
          <p:nvPr>
            <p:ph type="body" idx="10"/>
          </p:nvPr>
        </p:nvSpPr>
        <p:spPr>
          <a:xfrm>
            <a:off x="643255" y="114300"/>
            <a:ext cx="8458200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87359"/>
              </a:lnSpc>
              <a:spcAft>
                <a:spcPts val="0"/>
              </a:spcAft>
              <a:tabLst>
                <a:tab pos="8409305" algn="r"/>
              </a:tabLs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The Supermesh: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27</a:t>
            </a:r>
          </a:p>
        </p:txBody>
      </p:sp>
      <p:sp>
        <p:nvSpPr>
          <p:cNvPr id="290" name="Text Placeholder 289"/>
          <p:cNvSpPr>
            <a:spLocks noGrp="1"/>
          </p:cNvSpPr>
          <p:nvPr>
            <p:ph type="body" idx="10"/>
          </p:nvPr>
        </p:nvSpPr>
        <p:spPr>
          <a:xfrm>
            <a:off x="643255" y="681990"/>
            <a:ext cx="8458200" cy="75374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37160" rIns="0" bIns="0" anchor="t"/>
          <a:lstStyle/>
          <a:p>
            <a:pPr marL="365760" marR="0" indent="0" algn="l">
              <a:lnSpc>
                <a:spcPct val="81599"/>
              </a:lnSpc>
              <a:spcAft>
                <a:spcPts val="270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Find the three mesh currents in the circuit below.</a:t>
            </a:r>
          </a:p>
        </p:txBody>
      </p:sp>
      <p:sp>
        <p:nvSpPr>
          <p:cNvPr id="293" name="Text Placeholder 292"/>
          <p:cNvSpPr>
            <a:spLocks noGrp="1"/>
          </p:cNvSpPr>
          <p:nvPr>
            <p:ph type="body" idx="10"/>
          </p:nvPr>
        </p:nvSpPr>
        <p:spPr>
          <a:xfrm>
            <a:off x="3910330" y="1435735"/>
            <a:ext cx="4838700" cy="257238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22860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600" b="1" spc="-30">
                <a:solidFill>
                  <a:srgbClr val="000000"/>
                </a:solidFill>
                <a:latin typeface="Arial" panose="22635452340000000000" pitchFamily="2"/>
              </a:rPr>
              <a:t>Creating a “supermesh” from meshes 1 and 3:</a:t>
            </a:r>
          </a:p>
          <a:p>
            <a:pPr marL="274320" marR="0" indent="0" algn="l">
              <a:lnSpc>
                <a:spcPct val="95999"/>
              </a:lnSpc>
              <a:spcBef>
                <a:spcPts val="1080"/>
              </a:spcBef>
              <a:spcAft>
                <a:spcPts val="0"/>
              </a:spcAft>
              <a:tabLst>
                <a:tab pos="4776470" algn="r"/>
              </a:tabLst>
            </a:pPr>
            <a:r>
              <a:rPr lang="en-US" sz="1600" spc="60">
                <a:solidFill>
                  <a:srgbClr val="000000"/>
                </a:solidFill>
                <a:latin typeface="Arial" panose="22635452340000000000" pitchFamily="2"/>
              </a:rPr>
              <a:t>-7 + 1 (</a:t>
            </a:r>
            <a:r>
              <a:rPr lang="en-US" sz="1600" i="1" spc="60">
                <a:solidFill>
                  <a:srgbClr val="000000"/>
                </a:solidFill>
                <a:latin typeface="Arial" panose="22635452340000000000" pitchFamily="2"/>
              </a:rPr>
              <a:t> i</a:t>
            </a:r>
            <a:r>
              <a:rPr lang="en-US" sz="1050" spc="6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6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6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6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60">
                <a:solidFill>
                  <a:srgbClr val="000000"/>
                </a:solidFill>
                <a:latin typeface="Arial" panose="22635452340000000000" pitchFamily="2"/>
              </a:rPr>
              <a:t> ) + 3 ( </a:t>
            </a:r>
            <a:r>
              <a:rPr lang="en-US" sz="1600" i="1" spc="6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6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6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6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6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60">
                <a:solidFill>
                  <a:srgbClr val="000000"/>
                </a:solidFill>
                <a:latin typeface="Arial" panose="22635452340000000000" pitchFamily="2"/>
              </a:rPr>
              <a:t> ) + 1 </a:t>
            </a:r>
            <a:r>
              <a:rPr lang="en-US" sz="1600" i="1" spc="6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6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60">
                <a:solidFill>
                  <a:srgbClr val="000000"/>
                </a:solidFill>
                <a:latin typeface="Arial" panose="22635452340000000000" pitchFamily="2"/>
              </a:rPr>
              <a:t> = 0	</a:t>
            </a:r>
            <a:r>
              <a:rPr lang="en-US" sz="1600" spc="0">
                <a:solidFill>
                  <a:srgbClr val="000000"/>
                </a:solidFill>
                <a:latin typeface="Arial" panose="22635452340000000000" pitchFamily="2"/>
              </a:rPr>
              <a:t>[1]</a:t>
            </a:r>
          </a:p>
          <a:p>
            <a:pPr marL="45720" marR="0" indent="0" algn="l">
              <a:lnSpc>
                <a:spcPct val="84479"/>
              </a:lnSpc>
              <a:spcBef>
                <a:spcPts val="2340"/>
              </a:spcBef>
              <a:spcAft>
                <a:spcPts val="0"/>
              </a:spcAft>
            </a:pPr>
            <a:r>
              <a:rPr lang="en-US" sz="1600" b="1" spc="0">
                <a:solidFill>
                  <a:srgbClr val="000000"/>
                </a:solidFill>
                <a:latin typeface="Arial" panose="22635452340000000000" pitchFamily="2"/>
              </a:rPr>
              <a:t>Around mesh 2:</a:t>
            </a:r>
          </a:p>
          <a:p>
            <a:pPr marL="320040" marR="0" indent="0" algn="l">
              <a:lnSpc>
                <a:spcPct val="95999"/>
              </a:lnSpc>
              <a:spcBef>
                <a:spcPts val="1260"/>
              </a:spcBef>
              <a:spcAft>
                <a:spcPts val="0"/>
              </a:spcAft>
              <a:tabLst>
                <a:tab pos="4831080" algn="r"/>
              </a:tabLst>
            </a:pP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1 (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 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 ) + 2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 + 3 (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 ) = 0	</a:t>
            </a:r>
            <a:r>
              <a:rPr lang="en-US" sz="1600" spc="0">
                <a:solidFill>
                  <a:srgbClr val="000000"/>
                </a:solidFill>
                <a:latin typeface="Arial" panose="22635452340000000000" pitchFamily="2"/>
              </a:rPr>
              <a:t>[2]</a:t>
            </a:r>
          </a:p>
          <a:p>
            <a:pPr marL="320040" marR="0" indent="-274320" algn="l">
              <a:lnSpc>
                <a:spcPct val="143999"/>
              </a:lnSpc>
              <a:spcBef>
                <a:spcPts val="1080"/>
              </a:spcBef>
              <a:spcAft>
                <a:spcPts val="0"/>
              </a:spcAft>
              <a:tabLst>
                <a:tab pos="4831080" algn="r"/>
              </a:tabLst>
            </a:pPr>
            <a:r>
              <a:rPr lang="en-US" sz="1600" b="1" spc="-30">
                <a:solidFill>
                  <a:srgbClr val="000000"/>
                </a:solidFill>
                <a:latin typeface="Arial" panose="22635452340000000000" pitchFamily="2"/>
              </a:rPr>
              <a:t>Finally, we relate the currents in meshes 1 and 3: </a:t>
            </a:r>
            <a:r>
              <a:rPr lang="en-US" sz="1600" i="1" spc="11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11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11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11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11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110">
                <a:solidFill>
                  <a:srgbClr val="000000"/>
                </a:solidFill>
                <a:latin typeface="Arial" panose="22635452340000000000" pitchFamily="2"/>
              </a:rPr>
              <a:t> = 7	</a:t>
            </a:r>
            <a:r>
              <a:rPr lang="en-US" sz="1600" spc="0">
                <a:solidFill>
                  <a:srgbClr val="000000"/>
                </a:solidFill>
                <a:latin typeface="Arial" panose="22635452340000000000" pitchFamily="2"/>
              </a:rPr>
              <a:t>[3]</a:t>
            </a:r>
          </a:p>
        </p:txBody>
      </p:sp>
      <p:sp>
        <p:nvSpPr>
          <p:cNvPr id="297" name="Text Placeholder 296"/>
          <p:cNvSpPr>
            <a:spLocks noGrp="1"/>
          </p:cNvSpPr>
          <p:nvPr>
            <p:ph type="body" idx="10"/>
          </p:nvPr>
        </p:nvSpPr>
        <p:spPr>
          <a:xfrm>
            <a:off x="3910330" y="5788025"/>
            <a:ext cx="4838700" cy="88074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18288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600" b="1" spc="0">
                <a:solidFill>
                  <a:srgbClr val="000000"/>
                </a:solidFill>
                <a:latin typeface="Arial" panose="22635452340000000000" pitchFamily="2"/>
              </a:rPr>
              <a:t>Solving,</a:t>
            </a:r>
          </a:p>
          <a:p>
            <a:pPr marL="182880" marR="0" indent="0" algn="l">
              <a:lnSpc>
                <a:spcPct val="95999"/>
              </a:lnSpc>
              <a:spcBef>
                <a:spcPts val="720"/>
              </a:spcBef>
              <a:spcAft>
                <a:spcPts val="2160"/>
              </a:spcAft>
            </a:pP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1 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= 9 A,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 = 2.5 A, and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 = 2 A.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 Placeholder 300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06730"/>
          </a:xfrm>
          <a:prstGeom prst="rect">
            <a:avLst/>
          </a:prstGeom>
          <a:noFill/>
          <a:ln w="206375" cmpd="sng">
            <a:solidFill>
              <a:srgbClr val="6047D0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3200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70">
                <a:solidFill>
                  <a:srgbClr val="0066CC"/>
                </a:solidFill>
                <a:latin typeface="Verdana" panose="22635452340000000000" pitchFamily="2"/>
              </a:rPr>
              <a:t>Practice: 4.8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28</a:t>
            </a:r>
          </a:p>
        </p:txBody>
      </p:sp>
      <p:sp>
        <p:nvSpPr>
          <p:cNvPr id="302" name="Text Placeholder 301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06730"/>
          </a:xfrm>
          <a:prstGeom prst="rect">
            <a:avLst/>
          </a:prstGeom>
          <a:noFill/>
          <a:ln w="206375" cmpd="sng">
            <a:solidFill>
              <a:srgbClr val="6047D0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3200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70">
                <a:solidFill>
                  <a:srgbClr val="0066CC"/>
                </a:solidFill>
                <a:latin typeface="Verdana" panose="22635452340000000000" pitchFamily="2"/>
              </a:rPr>
              <a:t>Practice: 4.8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28</a:t>
            </a:r>
          </a:p>
        </p:txBody>
      </p:sp>
      <p:sp>
        <p:nvSpPr>
          <p:cNvPr id="303" name="Text Placeholder 302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06730"/>
          </a:xfrm>
          <a:prstGeom prst="rect">
            <a:avLst/>
          </a:prstGeom>
          <a:noFill/>
          <a:ln w="206375" cmpd="sng">
            <a:solidFill>
              <a:srgbClr val="6047D0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3200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70">
                <a:solidFill>
                  <a:srgbClr val="0066CC"/>
                </a:solidFill>
                <a:latin typeface="Verdana" panose="22635452340000000000" pitchFamily="2"/>
              </a:rPr>
              <a:t>Practice: 4.8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28</a:t>
            </a:r>
          </a:p>
        </p:txBody>
      </p:sp>
      <p:sp>
        <p:nvSpPr>
          <p:cNvPr id="304" name="Text Placeholder 303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211455" cmpd="sng">
            <a:solidFill>
              <a:srgbClr val="2846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305" name="Text Placeholder 304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211455" cmpd="sng">
            <a:solidFill>
              <a:srgbClr val="2846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306" name="Text Placeholder 305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211455" cmpd="sng">
            <a:solidFill>
              <a:srgbClr val="2846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307" name="Text Placeholder 306"/>
          <p:cNvSpPr>
            <a:spLocks noGrp="1"/>
          </p:cNvSpPr>
          <p:nvPr>
            <p:ph type="body" idx="10"/>
          </p:nvPr>
        </p:nvSpPr>
        <p:spPr>
          <a:xfrm>
            <a:off x="83820" y="720090"/>
            <a:ext cx="8458200" cy="85852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65760" rIns="0" bIns="0" anchor="t"/>
          <a:lstStyle/>
          <a:p>
            <a:pPr marL="1280160" marR="0" indent="0" algn="l">
              <a:lnSpc>
                <a:spcPct val="95999"/>
              </a:lnSpc>
              <a:spcAft>
                <a:spcPts val="144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Find the voltage </a:t>
            </a:r>
            <a:r>
              <a:rPr lang="en-US" sz="1800" b="1" i="1" spc="-40">
                <a:solidFill>
                  <a:srgbClr val="333399"/>
                </a:solidFill>
                <a:latin typeface="Arial" panose="22635452340000000000" pitchFamily="2"/>
              </a:rPr>
              <a:t>v</a:t>
            </a:r>
            <a:r>
              <a:rPr lang="en-US" sz="1200" b="1" spc="-40">
                <a:solidFill>
                  <a:srgbClr val="333399"/>
                </a:solidFill>
                <a:latin typeface="Arial" panose="22635452340000000000" pitchFamily="2"/>
              </a:rPr>
              <a:t>3</a:t>
            </a: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 in the circuit below.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 Placeholder 334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solidFill>
              <a:srgbClr val="404CD0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31</a:t>
            </a:r>
          </a:p>
        </p:txBody>
      </p:sp>
      <p:sp>
        <p:nvSpPr>
          <p:cNvPr id="336" name="Text Placeholder 335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solidFill>
              <a:srgbClr val="404CD0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31</a:t>
            </a:r>
          </a:p>
        </p:txBody>
      </p:sp>
      <p:sp>
        <p:nvSpPr>
          <p:cNvPr id="337" name="Text Placeholder 336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solidFill>
              <a:srgbClr val="404CD0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31</a:t>
            </a:r>
          </a:p>
        </p:txBody>
      </p:sp>
      <p:sp>
        <p:nvSpPr>
          <p:cNvPr id="338" name="Text Placeholder 337"/>
          <p:cNvSpPr>
            <a:spLocks noGrp="1"/>
          </p:cNvSpPr>
          <p:nvPr>
            <p:ph type="body" idx="10"/>
          </p:nvPr>
        </p:nvSpPr>
        <p:spPr>
          <a:xfrm>
            <a:off x="86995" y="6668770"/>
            <a:ext cx="9041765" cy="158750"/>
          </a:xfrm>
          <a:prstGeom prst="rect">
            <a:avLst/>
          </a:prstGeom>
          <a:noFill/>
          <a:ln w="220980" cmpd="sng">
            <a:solidFill>
              <a:srgbClr val="084B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339" name="Text Placeholder 338"/>
          <p:cNvSpPr>
            <a:spLocks noGrp="1"/>
          </p:cNvSpPr>
          <p:nvPr>
            <p:ph type="body" idx="10"/>
          </p:nvPr>
        </p:nvSpPr>
        <p:spPr>
          <a:xfrm>
            <a:off x="86995" y="6668770"/>
            <a:ext cx="9041765" cy="158750"/>
          </a:xfrm>
          <a:prstGeom prst="rect">
            <a:avLst/>
          </a:prstGeom>
          <a:noFill/>
          <a:ln w="220980" cmpd="sng">
            <a:solidFill>
              <a:srgbClr val="084B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340" name="Text Placeholder 339"/>
          <p:cNvSpPr>
            <a:spLocks noGrp="1"/>
          </p:cNvSpPr>
          <p:nvPr>
            <p:ph type="body" idx="10"/>
          </p:nvPr>
        </p:nvSpPr>
        <p:spPr>
          <a:xfrm>
            <a:off x="86995" y="6668770"/>
            <a:ext cx="9041765" cy="158750"/>
          </a:xfrm>
          <a:prstGeom prst="rect">
            <a:avLst/>
          </a:prstGeom>
          <a:noFill/>
          <a:ln w="220980" cmpd="sng">
            <a:solidFill>
              <a:srgbClr val="084B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 Placeholder 345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solidFill>
              <a:srgbClr val="404CD0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32</a:t>
            </a:r>
          </a:p>
        </p:txBody>
      </p:sp>
      <p:sp>
        <p:nvSpPr>
          <p:cNvPr id="347" name="Text Placeholder 346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solidFill>
              <a:srgbClr val="404CD0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32</a:t>
            </a:r>
          </a:p>
        </p:txBody>
      </p:sp>
      <p:sp>
        <p:nvSpPr>
          <p:cNvPr id="348" name="Text Placeholder 347"/>
          <p:cNvSpPr>
            <a:spLocks noGrp="1"/>
          </p:cNvSpPr>
          <p:nvPr>
            <p:ph type="body" idx="10"/>
          </p:nvPr>
        </p:nvSpPr>
        <p:spPr>
          <a:xfrm>
            <a:off x="86995" y="6668770"/>
            <a:ext cx="9041765" cy="158750"/>
          </a:xfrm>
          <a:prstGeom prst="rect">
            <a:avLst/>
          </a:prstGeom>
          <a:noFill/>
          <a:ln w="220980" cmpd="sng">
            <a:solidFill>
              <a:srgbClr val="084B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349" name="Text Placeholder 348"/>
          <p:cNvSpPr>
            <a:spLocks noGrp="1"/>
          </p:cNvSpPr>
          <p:nvPr>
            <p:ph type="body" idx="10"/>
          </p:nvPr>
        </p:nvSpPr>
        <p:spPr>
          <a:xfrm>
            <a:off x="86995" y="6668770"/>
            <a:ext cx="9041765" cy="158750"/>
          </a:xfrm>
          <a:prstGeom prst="rect">
            <a:avLst/>
          </a:prstGeom>
          <a:noFill/>
          <a:ln w="220980" cmpd="sng">
            <a:solidFill>
              <a:srgbClr val="084B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 Placeholder 354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solidFill>
              <a:srgbClr val="404CD0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33</a:t>
            </a:r>
          </a:p>
        </p:txBody>
      </p:sp>
      <p:sp>
        <p:nvSpPr>
          <p:cNvPr id="356" name="Text Placeholder 355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solidFill>
              <a:srgbClr val="404CD0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33</a:t>
            </a:r>
          </a:p>
        </p:txBody>
      </p:sp>
      <p:sp>
        <p:nvSpPr>
          <p:cNvPr id="357" name="Text Placeholder 356"/>
          <p:cNvSpPr>
            <a:spLocks noGrp="1"/>
          </p:cNvSpPr>
          <p:nvPr>
            <p:ph type="body" idx="10"/>
          </p:nvPr>
        </p:nvSpPr>
        <p:spPr>
          <a:xfrm>
            <a:off x="86995" y="6668770"/>
            <a:ext cx="9041765" cy="158750"/>
          </a:xfrm>
          <a:prstGeom prst="rect">
            <a:avLst/>
          </a:prstGeom>
          <a:noFill/>
          <a:ln w="220980" cmpd="sng">
            <a:solidFill>
              <a:srgbClr val="084B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358" name="Text Placeholder 357"/>
          <p:cNvSpPr>
            <a:spLocks noGrp="1"/>
          </p:cNvSpPr>
          <p:nvPr>
            <p:ph type="body" idx="10"/>
          </p:nvPr>
        </p:nvSpPr>
        <p:spPr>
          <a:xfrm>
            <a:off x="86995" y="6668770"/>
            <a:ext cx="9041765" cy="158750"/>
          </a:xfrm>
          <a:prstGeom prst="rect">
            <a:avLst/>
          </a:prstGeom>
          <a:noFill/>
          <a:ln w="220980" cmpd="sng">
            <a:solidFill>
              <a:srgbClr val="084B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3290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Analysis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_1_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 Placeholder 494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9041765" cy="158750"/>
          </a:xfrm>
          <a:prstGeom prst="rect">
            <a:avLst/>
          </a:prstGeom>
          <a:noFill/>
          <a:ln w="317500" cmpd="sng">
            <a:solidFill>
              <a:srgbClr val="70C5D0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640455" algn="l"/>
                <a:tab pos="900938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Voltage and Current Laws	</a:t>
            </a:r>
            <a:r>
              <a:rPr lang="en-US" sz="1150" b="1" spc="10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496" name="Text Placeholder 495"/>
          <p:cNvSpPr>
            <a:spLocks noGrp="1"/>
          </p:cNvSpPr>
          <p:nvPr>
            <p:ph type="body" idx="10"/>
          </p:nvPr>
        </p:nvSpPr>
        <p:spPr>
          <a:xfrm>
            <a:off x="362585" y="114300"/>
            <a:ext cx="8699500" cy="14185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137160" marR="0" indent="0" algn="l">
              <a:lnSpc>
                <a:spcPct val="77759"/>
              </a:lnSpc>
              <a:spcAft>
                <a:spcPts val="6840"/>
              </a:spcAft>
              <a:tabLst>
                <a:tab pos="8689975" algn="r"/>
              </a:tabLst>
            </a:pPr>
            <a:r>
              <a:rPr lang="en-US" sz="4000" spc="-80">
                <a:solidFill>
                  <a:srgbClr val="0066CC"/>
                </a:solidFill>
                <a:latin typeface="Verdana" panose="22635452340000000000" pitchFamily="2"/>
              </a:rPr>
              <a:t>Practice: 4.1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43</a:t>
            </a:r>
          </a:p>
        </p:txBody>
      </p:sp>
      <p:sp>
        <p:nvSpPr>
          <p:cNvPr id="501" name="Text Placeholder 500"/>
          <p:cNvSpPr>
            <a:spLocks noGrp="1"/>
          </p:cNvSpPr>
          <p:nvPr>
            <p:ph type="body" idx="10"/>
          </p:nvPr>
        </p:nvSpPr>
        <p:spPr>
          <a:xfrm>
            <a:off x="362585" y="5538470"/>
            <a:ext cx="8564880" cy="113030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457200" marR="0" indent="0" algn="l">
              <a:lnSpc>
                <a:spcPct val="95999"/>
              </a:lnSpc>
              <a:spcAft>
                <a:spcPts val="5040"/>
              </a:spcAft>
            </a:pPr>
            <a:r>
              <a:rPr lang="en-US" sz="2800" spc="0">
                <a:solidFill>
                  <a:srgbClr val="080305"/>
                </a:solidFill>
                <a:latin typeface="Tahoma" panose="22635452340000000000" pitchFamily="2"/>
              </a:rPr>
              <a:t>Compute the voltage across each current source.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1_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 Placeholder 504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321310" cmpd="sng">
            <a:solidFill>
              <a:srgbClr val="E079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Example: 4.2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44</a:t>
            </a:r>
          </a:p>
        </p:txBody>
      </p:sp>
      <p:sp>
        <p:nvSpPr>
          <p:cNvPr id="506" name="Text Placeholder 505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26390" cmpd="sng">
            <a:solidFill>
              <a:srgbClr val="F87F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07" name="Text Placeholder 506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28930" cmpd="sng">
            <a:solidFill>
              <a:srgbClr val="E8BCD0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08" name="Text Placeholder 507"/>
          <p:cNvSpPr>
            <a:spLocks noGrp="1"/>
          </p:cNvSpPr>
          <p:nvPr>
            <p:ph type="body" idx="10"/>
          </p:nvPr>
        </p:nvSpPr>
        <p:spPr>
          <a:xfrm>
            <a:off x="217805" y="716280"/>
            <a:ext cx="8564880" cy="79883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297180" rIns="0" bIns="0" anchor="t"/>
          <a:lstStyle/>
          <a:p>
            <a:pPr marL="457200" marR="0" indent="0" algn="l">
              <a:lnSpc>
                <a:spcPct val="95999"/>
              </a:lnSpc>
              <a:spcAft>
                <a:spcPts val="72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1_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 Placeholder 513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solidFill>
              <a:srgbClr val="C07E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45</a:t>
            </a:r>
          </a:p>
        </p:txBody>
      </p:sp>
      <p:sp>
        <p:nvSpPr>
          <p:cNvPr id="515" name="Text Placeholder 514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solidFill>
              <a:srgbClr val="C07E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45</a:t>
            </a:r>
          </a:p>
        </p:txBody>
      </p:sp>
      <p:sp>
        <p:nvSpPr>
          <p:cNvPr id="516" name="Text Placeholder 515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solidFill>
              <a:srgbClr val="C07E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45</a:t>
            </a:r>
          </a:p>
        </p:txBody>
      </p:sp>
      <p:sp>
        <p:nvSpPr>
          <p:cNvPr id="517" name="Text Placeholder 516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38455" cmpd="sng">
            <a:solidFill>
              <a:srgbClr val="887D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18" name="Text Placeholder 517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0995" cmpd="sng">
            <a:solidFill>
              <a:srgbClr val="507CBD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19" name="Text Placeholder 518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38455" cmpd="sng">
            <a:solidFill>
              <a:srgbClr val="887D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20" name="Text Placeholder 519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0995" cmpd="sng">
            <a:solidFill>
              <a:srgbClr val="507CBD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21" name="Text Placeholder 520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38455" cmpd="sng">
            <a:solidFill>
              <a:srgbClr val="887D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22" name="Text Placeholder 521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0995" cmpd="sng">
            <a:solidFill>
              <a:srgbClr val="507CBD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23" name="Text Placeholder 522"/>
          <p:cNvSpPr>
            <a:spLocks noGrp="1"/>
          </p:cNvSpPr>
          <p:nvPr>
            <p:ph type="body" idx="10"/>
          </p:nvPr>
        </p:nvSpPr>
        <p:spPr>
          <a:xfrm>
            <a:off x="433070" y="681990"/>
            <a:ext cx="8623300" cy="81788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228600" marR="0" indent="0" algn="l">
              <a:lnSpc>
                <a:spcPct val="95999"/>
              </a:lnSpc>
              <a:spcAft>
                <a:spcPts val="54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1_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 Placeholder 528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solidFill>
              <a:srgbClr val="C07E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46</a:t>
            </a:r>
          </a:p>
        </p:txBody>
      </p:sp>
      <p:sp>
        <p:nvSpPr>
          <p:cNvPr id="530" name="Text Placeholder 529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solidFill>
              <a:srgbClr val="C07E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46</a:t>
            </a:r>
          </a:p>
        </p:txBody>
      </p:sp>
      <p:sp>
        <p:nvSpPr>
          <p:cNvPr id="531" name="Text Placeholder 530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38455" cmpd="sng">
            <a:solidFill>
              <a:srgbClr val="887D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32" name="Text Placeholder 531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0995" cmpd="sng">
            <a:solidFill>
              <a:srgbClr val="507CBD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33" name="Text Placeholder 532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38455" cmpd="sng">
            <a:solidFill>
              <a:srgbClr val="887D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34" name="Text Placeholder 533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0995" cmpd="sng">
            <a:solidFill>
              <a:srgbClr val="507CBD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35" name="Text Placeholder 534"/>
          <p:cNvSpPr>
            <a:spLocks noGrp="1"/>
          </p:cNvSpPr>
          <p:nvPr>
            <p:ph type="body" idx="10"/>
          </p:nvPr>
        </p:nvSpPr>
        <p:spPr>
          <a:xfrm>
            <a:off x="661670" y="681990"/>
            <a:ext cx="8394700" cy="75374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l">
              <a:lnSpc>
                <a:spcPct val="95999"/>
              </a:lnSpc>
              <a:spcAft>
                <a:spcPts val="18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1_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 Placeholder 540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solidFill>
              <a:srgbClr val="C07E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47</a:t>
            </a:r>
          </a:p>
        </p:txBody>
      </p:sp>
      <p:sp>
        <p:nvSpPr>
          <p:cNvPr id="542" name="Text Placeholder 541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solidFill>
              <a:srgbClr val="C07E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47</a:t>
            </a:r>
          </a:p>
        </p:txBody>
      </p:sp>
      <p:sp>
        <p:nvSpPr>
          <p:cNvPr id="543" name="Text Placeholder 542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38455" cmpd="sng">
            <a:solidFill>
              <a:srgbClr val="887D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44" name="Text Placeholder 543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0995" cmpd="sng">
            <a:solidFill>
              <a:srgbClr val="507CBD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45" name="Text Placeholder 544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38455" cmpd="sng">
            <a:solidFill>
              <a:srgbClr val="887D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46" name="Text Placeholder 545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0995" cmpd="sng">
            <a:solidFill>
              <a:srgbClr val="507CBD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47" name="Text Placeholder 546"/>
          <p:cNvSpPr>
            <a:spLocks noGrp="1"/>
          </p:cNvSpPr>
          <p:nvPr>
            <p:ph type="body" idx="10"/>
          </p:nvPr>
        </p:nvSpPr>
        <p:spPr>
          <a:xfrm>
            <a:off x="661670" y="681990"/>
            <a:ext cx="8394700" cy="157670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l">
              <a:lnSpc>
                <a:spcPct val="95999"/>
              </a:lnSpc>
              <a:spcAft>
                <a:spcPts val="630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80"/>
          <p:cNvSpPr>
            <a:spLocks noGrp="1"/>
          </p:cNvSpPr>
          <p:nvPr>
            <p:ph type="body" idx="10"/>
          </p:nvPr>
        </p:nvSpPr>
        <p:spPr>
          <a:xfrm>
            <a:off x="73025" y="115570"/>
            <a:ext cx="9037320" cy="508635"/>
          </a:xfrm>
          <a:prstGeom prst="rect">
            <a:avLst/>
          </a:prstGeom>
          <a:noFill/>
          <a:ln w="62865" cmpd="sng">
            <a:solidFill>
              <a:srgbClr val="18EDCF"/>
            </a:solidFill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ts val="3300"/>
              </a:lnSpc>
              <a:spcAft>
                <a:spcPts val="0"/>
              </a:spcAft>
              <a:tabLst>
                <a:tab pos="8911590" algn="r"/>
              </a:tabLst>
            </a:pPr>
            <a:r>
              <a:rPr lang="en-US" sz="4000" spc="-70">
                <a:solidFill>
                  <a:srgbClr val="0066CC"/>
                </a:solidFill>
                <a:latin typeface="Verdana" panose="22635452340000000000" pitchFamily="2"/>
              </a:rPr>
              <a:t>Practice: 4.3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8</a:t>
            </a:r>
          </a:p>
        </p:txBody>
      </p:sp>
      <p:sp>
        <p:nvSpPr>
          <p:cNvPr id="82" name="Text Placeholder 81"/>
          <p:cNvSpPr>
            <a:spLocks noGrp="1"/>
          </p:cNvSpPr>
          <p:nvPr>
            <p:ph type="body" idx="10"/>
          </p:nvPr>
        </p:nvSpPr>
        <p:spPr>
          <a:xfrm>
            <a:off x="73025" y="6668770"/>
            <a:ext cx="9053830" cy="158750"/>
          </a:xfrm>
          <a:prstGeom prst="rect">
            <a:avLst/>
          </a:prstGeom>
          <a:noFill/>
          <a:ln w="58420" cmpd="sng">
            <a:solidFill>
              <a:srgbClr val="F0FCCF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86150" algn="l"/>
                <a:tab pos="9034145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83" name="Text Placeholder 82"/>
          <p:cNvSpPr>
            <a:spLocks noGrp="1"/>
          </p:cNvSpPr>
          <p:nvPr>
            <p:ph type="body" idx="10"/>
          </p:nvPr>
        </p:nvSpPr>
        <p:spPr>
          <a:xfrm>
            <a:off x="73025" y="6668770"/>
            <a:ext cx="9053830" cy="158750"/>
          </a:xfrm>
          <a:prstGeom prst="rect">
            <a:avLst/>
          </a:prstGeom>
          <a:noFill/>
          <a:ln w="58420" cmpd="sng">
            <a:solidFill>
              <a:srgbClr val="F0FCCF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86150" algn="l"/>
                <a:tab pos="9034145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84" name="Text Placeholder 83"/>
          <p:cNvSpPr>
            <a:spLocks noGrp="1"/>
          </p:cNvSpPr>
          <p:nvPr>
            <p:ph type="body" idx="10"/>
          </p:nvPr>
        </p:nvSpPr>
        <p:spPr>
          <a:xfrm>
            <a:off x="73025" y="6668770"/>
            <a:ext cx="9053830" cy="158750"/>
          </a:xfrm>
          <a:prstGeom prst="rect">
            <a:avLst/>
          </a:prstGeom>
          <a:noFill/>
          <a:ln w="58420" cmpd="sng">
            <a:solidFill>
              <a:srgbClr val="F0FCCF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86150" algn="l"/>
                <a:tab pos="9034145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88" name="Text Placeholder 87"/>
          <p:cNvSpPr>
            <a:spLocks noGrp="1"/>
          </p:cNvSpPr>
          <p:nvPr>
            <p:ph type="body" idx="10"/>
          </p:nvPr>
        </p:nvSpPr>
        <p:spPr>
          <a:xfrm>
            <a:off x="73025" y="1064260"/>
            <a:ext cx="8940800" cy="45974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5999"/>
              </a:lnSpc>
              <a:spcAft>
                <a:spcPts val="36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1_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 Placeholder 552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solidFill>
              <a:srgbClr val="C07E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48</a:t>
            </a:r>
          </a:p>
        </p:txBody>
      </p:sp>
      <p:sp>
        <p:nvSpPr>
          <p:cNvPr id="554" name="Text Placeholder 553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solidFill>
              <a:srgbClr val="C07EBD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48</a:t>
            </a:r>
          </a:p>
        </p:txBody>
      </p:sp>
      <p:sp>
        <p:nvSpPr>
          <p:cNvPr id="555" name="Text Placeholder 554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38455" cmpd="sng">
            <a:solidFill>
              <a:srgbClr val="887D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56" name="Text Placeholder 555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0995" cmpd="sng">
            <a:solidFill>
              <a:srgbClr val="507CBD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57" name="Text Placeholder 556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38455" cmpd="sng">
            <a:solidFill>
              <a:srgbClr val="887D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58" name="Text Placeholder 557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0995" cmpd="sng">
            <a:solidFill>
              <a:srgbClr val="507CBD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59" name="Text Placeholder 558"/>
          <p:cNvSpPr>
            <a:spLocks noGrp="1"/>
          </p:cNvSpPr>
          <p:nvPr>
            <p:ph type="body" idx="10"/>
          </p:nvPr>
        </p:nvSpPr>
        <p:spPr>
          <a:xfrm>
            <a:off x="661670" y="681990"/>
            <a:ext cx="8394700" cy="180213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l">
              <a:lnSpc>
                <a:spcPct val="95999"/>
              </a:lnSpc>
              <a:spcAft>
                <a:spcPts val="8100"/>
              </a:spcAft>
            </a:pPr>
            <a:r>
              <a:rPr lang="en-US" sz="2800" spc="-30">
                <a:solidFill>
                  <a:srgbClr val="000000"/>
                </a:solidFill>
                <a:latin typeface="Arial" panose="22635452340000000000" pitchFamily="2"/>
              </a:rPr>
              <a:t>find the nodes voltages: (matrix methods)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1_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 Placeholder 564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45440" cmpd="sng">
            <a:solidFill>
              <a:srgbClr val="187BB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566" name="Text Placeholder 565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47980" cmpd="sng">
            <a:solidFill>
              <a:srgbClr val="5877CF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70" name="Text Placeholder 569"/>
          <p:cNvSpPr>
            <a:spLocks noGrp="1"/>
          </p:cNvSpPr>
          <p:nvPr>
            <p:ph type="body" idx="10"/>
          </p:nvPr>
        </p:nvSpPr>
        <p:spPr>
          <a:xfrm>
            <a:off x="629920" y="681990"/>
            <a:ext cx="8458200" cy="8039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45720" marR="0" indent="0" algn="l">
              <a:lnSpc>
                <a:spcPct val="95999"/>
              </a:lnSpc>
              <a:spcAft>
                <a:spcPts val="540"/>
              </a:spcAft>
            </a:pPr>
            <a:r>
              <a:rPr lang="en-US" sz="2800" spc="-30">
                <a:solidFill>
                  <a:srgbClr val="000000"/>
                </a:solidFill>
                <a:latin typeface="Arial" panose="22635452340000000000" pitchFamily="2"/>
              </a:rPr>
              <a:t>find the nodes voltages: (matrix methods)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1_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 Placeholder 588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352425" cmpd="sng">
            <a:solidFill>
              <a:srgbClr val="2076CF"/>
            </a:solidFill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70">
                <a:solidFill>
                  <a:srgbClr val="0066CC"/>
                </a:solidFill>
                <a:latin typeface="Verdana" panose="22635452340000000000" pitchFamily="2"/>
              </a:rPr>
              <a:t>Practice: 4.2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50</a:t>
            </a:r>
          </a:p>
        </p:txBody>
      </p:sp>
      <p:sp>
        <p:nvSpPr>
          <p:cNvPr id="590" name="Text Placeholder 589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67090" cy="158750"/>
          </a:xfrm>
          <a:prstGeom prst="rect">
            <a:avLst/>
          </a:prstGeom>
          <a:noFill/>
          <a:ln w="357505" cmpd="sng">
            <a:solidFill>
              <a:srgbClr val="E874CF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38861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90">
                <a:solidFill>
                  <a:srgbClr val="000080"/>
                </a:solidFill>
                <a:latin typeface="Arial Narrow" panose="22635452340000000000" pitchFamily="2"/>
              </a:rPr>
              <a:t>Voltage and Current Laws</a:t>
            </a:r>
          </a:p>
        </p:txBody>
      </p:sp>
      <p:sp>
        <p:nvSpPr>
          <p:cNvPr id="591" name="Text Placeholder 590"/>
          <p:cNvSpPr>
            <a:spLocks noGrp="1"/>
          </p:cNvSpPr>
          <p:nvPr>
            <p:ph type="body" idx="10"/>
          </p:nvPr>
        </p:nvSpPr>
        <p:spPr>
          <a:xfrm>
            <a:off x="8564880" y="6668770"/>
            <a:ext cx="574675" cy="158750"/>
          </a:xfrm>
          <a:prstGeom prst="rect">
            <a:avLst/>
          </a:prstGeom>
          <a:noFill/>
          <a:ln w="359410" cmpd="sng">
            <a:solidFill>
              <a:srgbClr val="A87ECF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594" name="Text Placeholder 593"/>
          <p:cNvSpPr>
            <a:spLocks noGrp="1"/>
          </p:cNvSpPr>
          <p:nvPr>
            <p:ph type="body" idx="10"/>
          </p:nvPr>
        </p:nvSpPr>
        <p:spPr>
          <a:xfrm>
            <a:off x="160020" y="6071870"/>
            <a:ext cx="8630285" cy="59690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365760" marR="0" indent="0" algn="l">
              <a:lnSpc>
                <a:spcPct val="95999"/>
              </a:lnSpc>
              <a:spcAft>
                <a:spcPts val="900"/>
              </a:spcAft>
            </a:pPr>
            <a:r>
              <a:rPr lang="en-US" sz="2800" spc="0">
                <a:solidFill>
                  <a:srgbClr val="000000"/>
                </a:solidFill>
                <a:latin typeface="Tahoma" panose="22635452340000000000" pitchFamily="2"/>
              </a:rPr>
              <a:t>Compute the voltage across each current source.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3_1_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 Placeholder 597"/>
          <p:cNvSpPr>
            <a:spLocks noGrp="1"/>
          </p:cNvSpPr>
          <p:nvPr>
            <p:ph type="body" idx="10"/>
          </p:nvPr>
        </p:nvSpPr>
        <p:spPr>
          <a:xfrm>
            <a:off x="85725" y="114300"/>
            <a:ext cx="9037320" cy="601980"/>
          </a:xfrm>
          <a:prstGeom prst="rect">
            <a:avLst/>
          </a:prstGeom>
          <a:noFill/>
          <a:ln w="363855" cmpd="sng">
            <a:solidFill>
              <a:srgbClr val="707DCF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300"/>
              </a:lnSpc>
              <a:spcAft>
                <a:spcPts val="0"/>
              </a:spcAft>
              <a:tabLst>
                <a:tab pos="8979535" algn="r"/>
              </a:tabLst>
            </a:pPr>
            <a:r>
              <a:rPr lang="en-US" sz="4000" spc="-50">
                <a:solidFill>
                  <a:srgbClr val="0066CC"/>
                </a:solidFill>
                <a:latin typeface="Verdana" panose="22635452340000000000" pitchFamily="2"/>
              </a:rPr>
              <a:t>The Supernode: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51</a:t>
            </a:r>
          </a:p>
        </p:txBody>
      </p:sp>
      <p:sp>
        <p:nvSpPr>
          <p:cNvPr id="599" name="Text Placeholder 598"/>
          <p:cNvSpPr>
            <a:spLocks noGrp="1"/>
          </p:cNvSpPr>
          <p:nvPr>
            <p:ph type="body" idx="10"/>
          </p:nvPr>
        </p:nvSpPr>
        <p:spPr>
          <a:xfrm>
            <a:off x="85725" y="114300"/>
            <a:ext cx="9037320" cy="601980"/>
          </a:xfrm>
          <a:prstGeom prst="rect">
            <a:avLst/>
          </a:prstGeom>
          <a:noFill/>
          <a:ln w="363855" cmpd="sng">
            <a:solidFill>
              <a:srgbClr val="707DCF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300"/>
              </a:lnSpc>
              <a:spcAft>
                <a:spcPts val="0"/>
              </a:spcAft>
              <a:tabLst>
                <a:tab pos="8979535" algn="r"/>
              </a:tabLst>
            </a:pPr>
            <a:r>
              <a:rPr lang="en-US" sz="4000" spc="-50">
                <a:solidFill>
                  <a:srgbClr val="0066CC"/>
                </a:solidFill>
                <a:latin typeface="Verdana" panose="22635452340000000000" pitchFamily="2"/>
              </a:rPr>
              <a:t>The Supernode: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51</a:t>
            </a:r>
          </a:p>
        </p:txBody>
      </p:sp>
      <p:sp>
        <p:nvSpPr>
          <p:cNvPr id="600" name="Text Placeholder 599"/>
          <p:cNvSpPr>
            <a:spLocks noGrp="1"/>
          </p:cNvSpPr>
          <p:nvPr>
            <p:ph type="body" idx="10"/>
          </p:nvPr>
        </p:nvSpPr>
        <p:spPr>
          <a:xfrm>
            <a:off x="85725" y="114300"/>
            <a:ext cx="9037320" cy="601980"/>
          </a:xfrm>
          <a:prstGeom prst="rect">
            <a:avLst/>
          </a:prstGeom>
          <a:noFill/>
          <a:ln w="363855" cmpd="sng">
            <a:solidFill>
              <a:srgbClr val="707DCF"/>
            </a:solidFill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300"/>
              </a:lnSpc>
              <a:spcAft>
                <a:spcPts val="0"/>
              </a:spcAft>
              <a:tabLst>
                <a:tab pos="8979535" algn="r"/>
              </a:tabLst>
            </a:pPr>
            <a:r>
              <a:rPr lang="en-US" sz="4000" spc="-50">
                <a:solidFill>
                  <a:srgbClr val="0066CC"/>
                </a:solidFill>
                <a:latin typeface="Verdana" panose="22635452340000000000" pitchFamily="2"/>
              </a:rPr>
              <a:t>The Supernode: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51</a:t>
            </a:r>
          </a:p>
        </p:txBody>
      </p:sp>
      <p:sp>
        <p:nvSpPr>
          <p:cNvPr id="601" name="Text Placeholder 600"/>
          <p:cNvSpPr>
            <a:spLocks noGrp="1"/>
          </p:cNvSpPr>
          <p:nvPr>
            <p:ph type="body" idx="10"/>
          </p:nvPr>
        </p:nvSpPr>
        <p:spPr>
          <a:xfrm>
            <a:off x="85725" y="6668770"/>
            <a:ext cx="9070975" cy="158750"/>
          </a:xfrm>
          <a:prstGeom prst="rect">
            <a:avLst/>
          </a:prstGeom>
          <a:noFill/>
          <a:ln w="368935" cmpd="sng">
            <a:solidFill>
              <a:srgbClr val="387CCF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3486150" algn="l"/>
                <a:tab pos="9034145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10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602" name="Text Placeholder 601"/>
          <p:cNvSpPr>
            <a:spLocks noGrp="1"/>
          </p:cNvSpPr>
          <p:nvPr>
            <p:ph type="body" idx="10"/>
          </p:nvPr>
        </p:nvSpPr>
        <p:spPr>
          <a:xfrm>
            <a:off x="85725" y="6668770"/>
            <a:ext cx="9070975" cy="158750"/>
          </a:xfrm>
          <a:prstGeom prst="rect">
            <a:avLst/>
          </a:prstGeom>
          <a:noFill/>
          <a:ln w="368935" cmpd="sng">
            <a:solidFill>
              <a:srgbClr val="387CCF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3486150" algn="l"/>
                <a:tab pos="9034145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10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603" name="Text Placeholder 602"/>
          <p:cNvSpPr>
            <a:spLocks noGrp="1"/>
          </p:cNvSpPr>
          <p:nvPr>
            <p:ph type="body" idx="10"/>
          </p:nvPr>
        </p:nvSpPr>
        <p:spPr>
          <a:xfrm>
            <a:off x="85725" y="6668770"/>
            <a:ext cx="9070975" cy="158750"/>
          </a:xfrm>
          <a:prstGeom prst="rect">
            <a:avLst/>
          </a:prstGeom>
          <a:noFill/>
          <a:ln w="368935" cmpd="sng">
            <a:solidFill>
              <a:srgbClr val="387CCF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3486150" algn="l"/>
                <a:tab pos="9034145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10">
                <a:solidFill>
                  <a:srgbClr val="000080"/>
                </a:solidFill>
                <a:latin typeface="Arial Narrow" panose="22635452340000000000" pitchFamily="2"/>
              </a:rPr>
              <a:t>Week#2</a:t>
            </a:r>
          </a:p>
        </p:txBody>
      </p:sp>
      <p:sp>
        <p:nvSpPr>
          <p:cNvPr id="604" name="Text Placeholder 603"/>
          <p:cNvSpPr>
            <a:spLocks noGrp="1"/>
          </p:cNvSpPr>
          <p:nvPr>
            <p:ph type="body" idx="10"/>
          </p:nvPr>
        </p:nvSpPr>
        <p:spPr>
          <a:xfrm>
            <a:off x="685800" y="716280"/>
            <a:ext cx="6629400" cy="80772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297180" rIns="0" bIns="0" anchor="t"/>
          <a:lstStyle/>
          <a:p>
            <a:pPr marL="0" marR="0" indent="0" algn="l">
              <a:lnSpc>
                <a:spcPct val="95999"/>
              </a:lnSpc>
              <a:spcAft>
                <a:spcPts val="72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Placeholder 94"/>
          <p:cNvSpPr>
            <a:spLocks noGrp="1"/>
          </p:cNvSpPr>
          <p:nvPr>
            <p:ph type="body" idx="10"/>
          </p:nvPr>
        </p:nvSpPr>
        <p:spPr>
          <a:xfrm>
            <a:off x="73025" y="115570"/>
            <a:ext cx="9037320" cy="508635"/>
          </a:xfrm>
          <a:prstGeom prst="rect">
            <a:avLst/>
          </a:prstGeom>
          <a:noFill/>
          <a:ln w="62865" cmpd="sng">
            <a:solidFill>
              <a:srgbClr val="18EDCF"/>
            </a:solidFill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ts val="3300"/>
              </a:lnSpc>
              <a:spcAft>
                <a:spcPts val="0"/>
              </a:spcAft>
              <a:tabLst>
                <a:tab pos="8911590" algn="r"/>
              </a:tabLst>
            </a:pPr>
            <a:r>
              <a:rPr lang="en-US" sz="4000" spc="-70">
                <a:solidFill>
                  <a:srgbClr val="0066CC"/>
                </a:solidFill>
                <a:latin typeface="Verdana" panose="22635452340000000000" pitchFamily="2"/>
              </a:rPr>
              <a:t>Practice: 4.3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9</a:t>
            </a:r>
          </a:p>
        </p:txBody>
      </p:sp>
      <p:sp>
        <p:nvSpPr>
          <p:cNvPr id="96" name="Text Placeholder 95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18195" cy="158750"/>
          </a:xfrm>
          <a:prstGeom prst="rect">
            <a:avLst/>
          </a:prstGeom>
          <a:noFill/>
          <a:ln w="67945" cmpd="sng">
            <a:solidFill>
              <a:srgbClr val="50EECF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97" name="Text Placeholder 96"/>
          <p:cNvSpPr>
            <a:spLocks noGrp="1"/>
          </p:cNvSpPr>
          <p:nvPr>
            <p:ph type="body" idx="10"/>
          </p:nvPr>
        </p:nvSpPr>
        <p:spPr>
          <a:xfrm>
            <a:off x="8515985" y="6668770"/>
            <a:ext cx="636270" cy="158750"/>
          </a:xfrm>
          <a:prstGeom prst="rect">
            <a:avLst/>
          </a:prstGeom>
          <a:noFill/>
          <a:ln w="70485" cmpd="sng">
            <a:solidFill>
              <a:srgbClr val="10F8CF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98" name="Text Placeholder 97"/>
          <p:cNvSpPr>
            <a:spLocks noGrp="1"/>
          </p:cNvSpPr>
          <p:nvPr>
            <p:ph type="body" idx="10"/>
          </p:nvPr>
        </p:nvSpPr>
        <p:spPr>
          <a:xfrm>
            <a:off x="124460" y="720090"/>
            <a:ext cx="8940800" cy="77025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82880" rIns="0" bIns="0" anchor="t"/>
          <a:lstStyle/>
          <a:p>
            <a:pPr marL="0" marR="0" indent="0" algn="ctr">
              <a:lnSpc>
                <a:spcPct val="95999"/>
              </a:lnSpc>
              <a:spcAft>
                <a:spcPts val="900"/>
              </a:spcAft>
            </a:pP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Compute the voltage across each current source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Placeholder 103"/>
          <p:cNvSpPr>
            <a:spLocks noGrp="1"/>
          </p:cNvSpPr>
          <p:nvPr>
            <p:ph type="body" idx="10"/>
          </p:nvPr>
        </p:nvSpPr>
        <p:spPr>
          <a:xfrm>
            <a:off x="73025" y="115570"/>
            <a:ext cx="9037320" cy="508635"/>
          </a:xfrm>
          <a:prstGeom prst="rect">
            <a:avLst/>
          </a:prstGeom>
          <a:noFill/>
          <a:ln w="62865" cmpd="sng">
            <a:solidFill>
              <a:srgbClr val="18EDCF"/>
            </a:solidFill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ts val="3300"/>
              </a:lnSpc>
              <a:spcAft>
                <a:spcPts val="0"/>
              </a:spcAft>
              <a:tabLst>
                <a:tab pos="8911590" algn="r"/>
              </a:tabLst>
            </a:pPr>
            <a:r>
              <a:rPr lang="en-US" sz="4000" spc="-70">
                <a:solidFill>
                  <a:srgbClr val="0066CC"/>
                </a:solidFill>
                <a:latin typeface="Verdana" panose="22635452340000000000" pitchFamily="2"/>
              </a:rPr>
              <a:t>Practice: 4.3	</a:t>
            </a: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10</a:t>
            </a:r>
          </a:p>
        </p:txBody>
      </p:sp>
      <p:sp>
        <p:nvSpPr>
          <p:cNvPr id="105" name="Text Placeholder 104"/>
          <p:cNvSpPr>
            <a:spLocks noGrp="1"/>
          </p:cNvSpPr>
          <p:nvPr>
            <p:ph type="body" idx="10"/>
          </p:nvPr>
        </p:nvSpPr>
        <p:spPr>
          <a:xfrm>
            <a:off x="98425" y="6668770"/>
            <a:ext cx="9053830" cy="158750"/>
          </a:xfrm>
          <a:prstGeom prst="rect">
            <a:avLst/>
          </a:prstGeom>
          <a:noFill/>
          <a:ln w="74930" cmpd="sng">
            <a:solidFill>
              <a:srgbClr val="58EFDD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  <a:tabLst>
                <a:tab pos="3462655" algn="l"/>
                <a:tab pos="9008745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5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50">
                <a:solidFill>
                  <a:srgbClr val="000080"/>
                </a:solidFill>
                <a:latin typeface="Arial Narrow" panose="22635452340000000000" pitchFamily="2"/>
              </a:rPr>
              <a:t>sis	</a:t>
            </a:r>
            <a:r>
              <a:rPr lang="en-US" sz="1150" b="1" spc="30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08" name="Text Placeholder 107"/>
          <p:cNvSpPr>
            <a:spLocks noGrp="1"/>
          </p:cNvSpPr>
          <p:nvPr>
            <p:ph type="body" idx="10"/>
          </p:nvPr>
        </p:nvSpPr>
        <p:spPr>
          <a:xfrm>
            <a:off x="4831080" y="115570"/>
            <a:ext cx="4221480" cy="19240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0" marR="0" indent="0" algn="r">
              <a:lnSpc>
                <a:spcPct val="95999"/>
              </a:lnSpc>
              <a:spcAft>
                <a:spcPts val="180"/>
              </a:spcAft>
            </a:pPr>
            <a:r>
              <a:rPr lang="en-US" sz="1150" b="1" spc="100">
                <a:solidFill>
                  <a:srgbClr val="000080"/>
                </a:solidFill>
                <a:latin typeface="Arial Narrow" panose="22635452340000000000" pitchFamily="2"/>
              </a:rPr>
              <a:t>Page 10</a:t>
            </a:r>
          </a:p>
        </p:txBody>
      </p:sp>
      <p:sp>
        <p:nvSpPr>
          <p:cNvPr id="111" name="Text Placeholder 110"/>
          <p:cNvSpPr>
            <a:spLocks noGrp="1"/>
          </p:cNvSpPr>
          <p:nvPr>
            <p:ph type="body" idx="10"/>
          </p:nvPr>
        </p:nvSpPr>
        <p:spPr>
          <a:xfrm>
            <a:off x="536575" y="114300"/>
            <a:ext cx="3200400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0" marR="0" indent="0" algn="ctr">
              <a:lnSpc>
                <a:spcPct val="76799"/>
              </a:lnSpc>
              <a:spcAft>
                <a:spcPts val="540"/>
              </a:spcAf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Practice: 4.3</a:t>
            </a:r>
          </a:p>
        </p:txBody>
      </p:sp>
      <p:sp>
        <p:nvSpPr>
          <p:cNvPr id="112" name="Text Placeholder 111"/>
          <p:cNvSpPr>
            <a:spLocks noGrp="1"/>
          </p:cNvSpPr>
          <p:nvPr>
            <p:ph type="body" idx="10"/>
          </p:nvPr>
        </p:nvSpPr>
        <p:spPr>
          <a:xfrm>
            <a:off x="182880" y="720090"/>
            <a:ext cx="2425700" cy="594868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2423160" rIns="0" bIns="0" anchor="t"/>
          <a:lstStyle/>
          <a:p>
            <a:pPr marL="0" marR="0" indent="0" algn="l">
              <a:lnSpc>
                <a:spcPct val="81599"/>
              </a:lnSpc>
              <a:spcAft>
                <a:spcPts val="0"/>
              </a:spcAft>
            </a:pP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Node 1:</a:t>
            </a:r>
          </a:p>
          <a:p>
            <a:pPr marL="0" marR="0" indent="0" algn="l">
              <a:lnSpc>
                <a:spcPct val="81599"/>
              </a:lnSpc>
              <a:spcBef>
                <a:spcPts val="6300"/>
              </a:spcBef>
              <a:spcAft>
                <a:spcPts val="0"/>
              </a:spcAft>
            </a:pP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Node 2:</a:t>
            </a:r>
          </a:p>
          <a:p>
            <a:pPr marL="0" marR="0" indent="0" algn="ctr">
              <a:lnSpc>
                <a:spcPct val="95999"/>
              </a:lnSpc>
              <a:spcBef>
                <a:spcPts val="5580"/>
              </a:spcBef>
              <a:spcAft>
                <a:spcPts val="6840"/>
              </a:spcAft>
            </a:pPr>
            <a:r>
              <a:rPr lang="en-US" sz="2800" spc="-35">
                <a:solidFill>
                  <a:srgbClr val="000000"/>
                </a:solidFill>
                <a:latin typeface="Arial" panose="22635452340000000000" pitchFamily="2"/>
              </a:rPr>
              <a:t>Supernode 1-2:</a:t>
            </a:r>
          </a:p>
        </p:txBody>
      </p:sp>
      <p:sp>
        <p:nvSpPr>
          <p:cNvPr id="117" name="Text Placeholder 116"/>
          <p:cNvSpPr>
            <a:spLocks noGrp="1"/>
          </p:cNvSpPr>
          <p:nvPr>
            <p:ph type="body" idx="10"/>
          </p:nvPr>
        </p:nvSpPr>
        <p:spPr>
          <a:xfrm>
            <a:off x="3898265" y="5669915"/>
            <a:ext cx="67310" cy="30416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Placeholder 130"/>
          <p:cNvSpPr>
            <a:spLocks noGrp="1"/>
          </p:cNvSpPr>
          <p:nvPr>
            <p:ph type="body" idx="10"/>
          </p:nvPr>
        </p:nvSpPr>
        <p:spPr>
          <a:xfrm>
            <a:off x="98425" y="115570"/>
            <a:ext cx="9037320" cy="600710"/>
          </a:xfrm>
          <a:prstGeom prst="rect">
            <a:avLst/>
          </a:prstGeom>
          <a:noFill/>
          <a:ln w="79375" cmpd="sng">
            <a:solidFill>
              <a:srgbClr val="309E62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3200"/>
              </a:lnSpc>
              <a:spcAft>
                <a:spcPts val="0"/>
              </a:spcAft>
              <a:tabLst>
                <a:tab pos="8932545" algn="r"/>
              </a:tabLst>
            </a:pPr>
            <a:r>
              <a:rPr lang="en-US" sz="4000" spc="-50">
                <a:solidFill>
                  <a:srgbClr val="0066CC"/>
                </a:solidFill>
                <a:latin typeface="Verdana" panose="22635452340000000000" pitchFamily="2"/>
              </a:rPr>
              <a:t>Example: 4.4	</a:t>
            </a: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Page 11</a:t>
            </a:r>
          </a:p>
        </p:txBody>
      </p:sp>
      <p:sp>
        <p:nvSpPr>
          <p:cNvPr id="132" name="Text Placeholder 131"/>
          <p:cNvSpPr>
            <a:spLocks noGrp="1"/>
          </p:cNvSpPr>
          <p:nvPr>
            <p:ph type="body" idx="10"/>
          </p:nvPr>
        </p:nvSpPr>
        <p:spPr>
          <a:xfrm>
            <a:off x="65405" y="6668770"/>
            <a:ext cx="8450580" cy="158750"/>
          </a:xfrm>
          <a:prstGeom prst="rect">
            <a:avLst/>
          </a:prstGeom>
          <a:noFill/>
          <a:ln w="84455" cmpd="sng">
            <a:solidFill>
              <a:srgbClr val="D8A162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610225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133" name="Text Placeholder 132"/>
          <p:cNvSpPr>
            <a:spLocks noGrp="1"/>
          </p:cNvSpPr>
          <p:nvPr>
            <p:ph type="body" idx="10"/>
          </p:nvPr>
        </p:nvSpPr>
        <p:spPr>
          <a:xfrm>
            <a:off x="8515985" y="6668770"/>
            <a:ext cx="636270" cy="158750"/>
          </a:xfrm>
          <a:prstGeom prst="rect">
            <a:avLst/>
          </a:prstGeom>
          <a:noFill/>
          <a:ln w="86995" cmpd="sng">
            <a:solidFill>
              <a:srgbClr val="E8B262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34" name="Text Placeholder 133"/>
          <p:cNvSpPr>
            <a:spLocks noGrp="1"/>
          </p:cNvSpPr>
          <p:nvPr>
            <p:ph type="body" idx="10"/>
          </p:nvPr>
        </p:nvSpPr>
        <p:spPr>
          <a:xfrm>
            <a:off x="65405" y="716280"/>
            <a:ext cx="8940800" cy="86550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ctr">
              <a:lnSpc>
                <a:spcPct val="95999"/>
              </a:lnSpc>
              <a:spcAft>
                <a:spcPts val="180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Determine the node-to-reference voltages in the circuit below.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39"/>
          <p:cNvSpPr>
            <a:spLocks noGrp="1"/>
          </p:cNvSpPr>
          <p:nvPr>
            <p:ph type="body" idx="10"/>
          </p:nvPr>
        </p:nvSpPr>
        <p:spPr>
          <a:xfrm>
            <a:off x="98425" y="115570"/>
            <a:ext cx="9037320" cy="600075"/>
          </a:xfrm>
          <a:prstGeom prst="rect">
            <a:avLst/>
          </a:prstGeom>
          <a:noFill/>
          <a:ln w="91440" cmpd="sng">
            <a:solidFill>
              <a:srgbClr val="A01FDB"/>
            </a:solidFill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135" algn="r"/>
              </a:tabLst>
            </a:pPr>
            <a:r>
              <a:rPr lang="en-US" sz="4000" spc="-130">
                <a:solidFill>
                  <a:srgbClr val="0066CC"/>
                </a:solidFill>
                <a:latin typeface="Verdana" panose="22635452340000000000" pitchFamily="2"/>
              </a:rPr>
              <a:t>Example: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12</a:t>
            </a:r>
          </a:p>
        </p:txBody>
      </p:sp>
      <p:sp>
        <p:nvSpPr>
          <p:cNvPr id="141" name="Text Placeholder 140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18195" cy="158750"/>
          </a:xfrm>
          <a:prstGeom prst="rect">
            <a:avLst/>
          </a:prstGeom>
          <a:noFill/>
          <a:ln w="95885" cmpd="sng">
            <a:solidFill>
              <a:srgbClr val="681E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142" name="Text Placeholder 141"/>
          <p:cNvSpPr>
            <a:spLocks noGrp="1"/>
          </p:cNvSpPr>
          <p:nvPr>
            <p:ph type="body" idx="10"/>
          </p:nvPr>
        </p:nvSpPr>
        <p:spPr>
          <a:xfrm>
            <a:off x="8515985" y="6668770"/>
            <a:ext cx="636270" cy="158750"/>
          </a:xfrm>
          <a:prstGeom prst="rect">
            <a:avLst/>
          </a:prstGeom>
          <a:noFill/>
          <a:ln w="98425" cmpd="sng">
            <a:solidFill>
              <a:srgbClr val="B825DB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43" name="Text Placeholder 142"/>
          <p:cNvSpPr>
            <a:spLocks noGrp="1"/>
          </p:cNvSpPr>
          <p:nvPr>
            <p:ph type="body" idx="10"/>
          </p:nvPr>
        </p:nvSpPr>
        <p:spPr>
          <a:xfrm>
            <a:off x="780415" y="715645"/>
            <a:ext cx="8229600" cy="74104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42900" rIns="0" bIns="0" anchor="t"/>
          <a:lstStyle/>
          <a:p>
            <a:pPr marL="411480" marR="0" indent="0" algn="l">
              <a:lnSpc>
                <a:spcPct val="95999"/>
              </a:lnSpc>
              <a:spcAft>
                <a:spcPts val="54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Determine the node-to-reference voltages in the circuit below.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 Placeholder 148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102870" cmpd="sng">
            <a:solidFill>
              <a:srgbClr val="F026DB"/>
            </a:solidFill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>
                <a:solidFill>
                  <a:srgbClr val="0066CC"/>
                </a:solidFill>
                <a:latin typeface="Verdana" panose="22635452340000000000" pitchFamily="2"/>
              </a:rPr>
              <a:t>Practice: 4.4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13</a:t>
            </a:r>
          </a:p>
        </p:txBody>
      </p:sp>
      <p:sp>
        <p:nvSpPr>
          <p:cNvPr id="150" name="Text Placeholder 149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18195" cy="158750"/>
          </a:xfrm>
          <a:prstGeom prst="rect">
            <a:avLst/>
          </a:prstGeom>
          <a:noFill/>
          <a:ln w="107950" cmpd="sng">
            <a:solidFill>
              <a:srgbClr val="2828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151" name="Text Placeholder 150"/>
          <p:cNvSpPr>
            <a:spLocks noGrp="1"/>
          </p:cNvSpPr>
          <p:nvPr>
            <p:ph type="body" idx="10"/>
          </p:nvPr>
        </p:nvSpPr>
        <p:spPr>
          <a:xfrm>
            <a:off x="8515985" y="6668770"/>
            <a:ext cx="623570" cy="158750"/>
          </a:xfrm>
          <a:prstGeom prst="rect">
            <a:avLst/>
          </a:prstGeom>
          <a:noFill/>
          <a:ln w="110490" cmpd="sng">
            <a:solidFill>
              <a:srgbClr val="6029DB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52" name="Text Placeholder 151"/>
          <p:cNvSpPr>
            <a:spLocks noGrp="1"/>
          </p:cNvSpPr>
          <p:nvPr>
            <p:ph type="body" idx="10"/>
          </p:nvPr>
        </p:nvSpPr>
        <p:spPr>
          <a:xfrm>
            <a:off x="387350" y="720090"/>
            <a:ext cx="8229600" cy="227901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82880" rIns="0" bIns="0" anchor="t"/>
          <a:lstStyle/>
          <a:p>
            <a:pPr marL="36576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2800" spc="-70">
                <a:solidFill>
                  <a:srgbClr val="000000"/>
                </a:solidFill>
                <a:latin typeface="Arial" panose="22635452340000000000" pitchFamily="2"/>
              </a:rPr>
              <a:t>Use nodal analysis to find v</a:t>
            </a:r>
            <a:r>
              <a:rPr lang="en-US" sz="2800" spc="-70" baseline="-25000">
                <a:solidFill>
                  <a:srgbClr val="000000"/>
                </a:solidFill>
                <a:latin typeface="Arial" panose="22635452340000000000" pitchFamily="2"/>
              </a:rPr>
              <a:t>x</a:t>
            </a:r>
            <a:r>
              <a:rPr lang="en-US" sz="2800" spc="-70">
                <a:solidFill>
                  <a:srgbClr val="000000"/>
                </a:solidFill>
                <a:latin typeface="Arial" panose="22635452340000000000" pitchFamily="2"/>
              </a:rPr>
              <a:t>, if element A is (a)</a:t>
            </a:r>
          </a:p>
          <a:p>
            <a:pPr marL="365760" marR="0" indent="0" algn="l">
              <a:lnSpc>
                <a:spcPct val="95999"/>
              </a:lnSpc>
              <a:spcBef>
                <a:spcPts val="180"/>
              </a:spcBef>
              <a:spcAft>
                <a:spcPts val="0"/>
              </a:spcAft>
            </a:pPr>
            <a:r>
              <a:rPr lang="en-US" sz="2800" spc="-60">
                <a:solidFill>
                  <a:srgbClr val="000000"/>
                </a:solidFill>
                <a:latin typeface="Arial" panose="22635452340000000000" pitchFamily="2"/>
              </a:rPr>
              <a:t>a 25 Ω; (b) a 5-A current source, arrow pointing</a:t>
            </a:r>
          </a:p>
          <a:p>
            <a:pPr marL="365760" marR="0" indent="0" algn="l">
              <a:lnSpc>
                <a:spcPct val="95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spc="-30">
                <a:solidFill>
                  <a:srgbClr val="000000"/>
                </a:solidFill>
                <a:latin typeface="Arial" panose="22635452340000000000" pitchFamily="2"/>
              </a:rPr>
              <a:t>right; (c) a 10-V voltage source, positive</a:t>
            </a:r>
          </a:p>
          <a:p>
            <a:pPr marL="365760" marR="0" indent="0" algn="l">
              <a:lnSpc>
                <a:spcPct val="95999"/>
              </a:lnSpc>
              <a:spcBef>
                <a:spcPts val="0"/>
              </a:spcBef>
              <a:spcAft>
                <a:spcPts val="3060"/>
              </a:spcAft>
            </a:pPr>
            <a:r>
              <a:rPr lang="en-US" sz="2800" spc="-50">
                <a:solidFill>
                  <a:srgbClr val="000000"/>
                </a:solidFill>
                <a:latin typeface="Arial" panose="22635452340000000000" pitchFamily="2"/>
              </a:rPr>
              <a:t>terminal on the right; (d) a short circuit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Placeholder 157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114935" cmpd="sng">
            <a:solidFill>
              <a:srgbClr val="8024DB"/>
            </a:solidFill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70">
                <a:solidFill>
                  <a:srgbClr val="0066CC"/>
                </a:solidFill>
                <a:latin typeface="Verdana" panose="22635452340000000000" pitchFamily="2"/>
              </a:rPr>
              <a:t>Practice: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14</a:t>
            </a:r>
          </a:p>
        </p:txBody>
      </p:sp>
      <p:sp>
        <p:nvSpPr>
          <p:cNvPr id="159" name="Text Placeholder 158"/>
          <p:cNvSpPr>
            <a:spLocks noGrp="1"/>
          </p:cNvSpPr>
          <p:nvPr>
            <p:ph type="body" idx="10"/>
          </p:nvPr>
        </p:nvSpPr>
        <p:spPr>
          <a:xfrm>
            <a:off x="97790" y="6668770"/>
            <a:ext cx="8418195" cy="158750"/>
          </a:xfrm>
          <a:prstGeom prst="rect">
            <a:avLst/>
          </a:prstGeom>
          <a:noFill/>
          <a:ln w="120015" cmpd="sng">
            <a:solidFill>
              <a:srgbClr val="4823DB"/>
            </a:solidFill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108479"/>
              </a:lnSpc>
              <a:spcAft>
                <a:spcPts val="0"/>
              </a:spcAft>
              <a:tabLst>
                <a:tab pos="5577840" algn="r"/>
              </a:tabLst>
            </a:pPr>
            <a:r>
              <a:rPr lang="en-US" sz="1150" b="1" spc="0">
                <a:solidFill>
                  <a:srgbClr val="000080"/>
                </a:solidFill>
                <a:latin typeface="Arial Narrow" panose="22635452340000000000" pitchFamily="2"/>
              </a:rPr>
              <a:t>ENE 104	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Basic Nodal and Mesh Anal</a:t>
            </a:r>
            <a:r>
              <a:rPr lang="en-US" sz="1150" b="1" spc="80" baseline="-25000">
                <a:solidFill>
                  <a:srgbClr val="000080"/>
                </a:solidFill>
                <a:latin typeface="Arial Narrow" panose="22635452340000000000" pitchFamily="2"/>
              </a:rPr>
              <a:t>y</a:t>
            </a:r>
            <a:r>
              <a:rPr lang="en-US" sz="1150" b="1" spc="80">
                <a:solidFill>
                  <a:srgbClr val="000080"/>
                </a:solidFill>
                <a:latin typeface="Arial Narrow" panose="22635452340000000000" pitchFamily="2"/>
              </a:rPr>
              <a:t>sis</a:t>
            </a:r>
          </a:p>
        </p:txBody>
      </p:sp>
      <p:sp>
        <p:nvSpPr>
          <p:cNvPr id="160" name="Text Placeholder 159"/>
          <p:cNvSpPr>
            <a:spLocks noGrp="1"/>
          </p:cNvSpPr>
          <p:nvPr>
            <p:ph type="body" idx="10"/>
          </p:nvPr>
        </p:nvSpPr>
        <p:spPr>
          <a:xfrm>
            <a:off x="8515985" y="6668770"/>
            <a:ext cx="623570" cy="158750"/>
          </a:xfrm>
          <a:prstGeom prst="rect">
            <a:avLst/>
          </a:prstGeom>
          <a:noFill/>
          <a:ln w="122555" cmpd="sng">
            <a:solidFill>
              <a:srgbClr val="1022DB"/>
            </a:solidFill>
            <a:prstDash val="solid"/>
          </a:ln>
        </p:spPr>
        <p:txBody>
          <a:bodyPr lIns="0" tIns="4572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150" b="1" spc="105">
                <a:solidFill>
                  <a:srgbClr val="000080"/>
                </a:solidFill>
                <a:latin typeface="Arial Narrow" panose="22635452340000000000" pitchFamily="2"/>
              </a:rPr>
              <a:t>Week #3</a:t>
            </a:r>
          </a:p>
        </p:txBody>
      </p:sp>
      <p:sp>
        <p:nvSpPr>
          <p:cNvPr id="161" name="Text Placeholder 160"/>
          <p:cNvSpPr>
            <a:spLocks noGrp="1"/>
          </p:cNvSpPr>
          <p:nvPr>
            <p:ph type="body" idx="10"/>
          </p:nvPr>
        </p:nvSpPr>
        <p:spPr>
          <a:xfrm>
            <a:off x="755650" y="720090"/>
            <a:ext cx="6629400" cy="594868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82880" rIns="0" bIns="0" anchor="t"/>
          <a:lstStyle/>
          <a:p>
            <a:pPr marL="0" marR="0" indent="0" algn="ctr">
              <a:lnSpc>
                <a:spcPct val="95999"/>
              </a:lnSpc>
              <a:spcAft>
                <a:spcPts val="0"/>
              </a:spcAft>
            </a:pPr>
            <a:r>
              <a:rPr lang="en-US" sz="2800" spc="-85">
                <a:solidFill>
                  <a:srgbClr val="000000"/>
                </a:solidFill>
                <a:latin typeface="Arial" panose="22635452340000000000" pitchFamily="2"/>
              </a:rPr>
              <a:t>Use nodal analysis to determine the nodal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3852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voltage in the circuit.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0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9" r:id="rId22"/>
    <p:sldLayoutId id="2147483680" r:id="rId23"/>
    <p:sldLayoutId id="2147483681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/>
          <p:cNvSpPr/>
          <p:nvPr/>
        </p:nvSpPr>
        <p:spPr>
          <a:xfrm>
            <a:off x="0" y="0"/>
            <a:ext cx="762000" cy="6857999"/>
          </a:xfrm>
          <a:custGeom>
            <a:avLst/>
            <a:gdLst/>
            <a:ahLst/>
            <a:cxnLst/>
            <a:rect l="l" t="t" r="r" b="b"/>
            <a:pathLst>
              <a:path w="762000" h="6857999">
                <a:moveTo>
                  <a:pt x="0" y="6858000"/>
                </a:moveTo>
                <a:lnTo>
                  <a:pt x="762000" y="6858000"/>
                </a:lnTo>
                <a:lnTo>
                  <a:pt x="76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99CC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457200" y="0"/>
            <a:ext cx="2743200" cy="1166876"/>
          </a:xfrm>
          <a:custGeom>
            <a:avLst/>
            <a:gdLst/>
            <a:ahLst/>
            <a:cxnLst/>
            <a:rect l="l" t="t" r="r" b="b"/>
            <a:pathLst>
              <a:path w="2743200" h="1166876">
                <a:moveTo>
                  <a:pt x="2743200" y="0"/>
                </a:moveTo>
                <a:lnTo>
                  <a:pt x="0" y="0"/>
                </a:lnTo>
                <a:lnTo>
                  <a:pt x="0" y="1166876"/>
                </a:lnTo>
                <a:lnTo>
                  <a:pt x="304800" y="1166876"/>
                </a:lnTo>
                <a:lnTo>
                  <a:pt x="305536" y="1049168"/>
                </a:lnTo>
                <a:lnTo>
                  <a:pt x="306703" y="1037854"/>
                </a:lnTo>
                <a:lnTo>
                  <a:pt x="314592" y="990597"/>
                </a:lnTo>
                <a:lnTo>
                  <a:pt x="326171" y="951084"/>
                </a:lnTo>
                <a:lnTo>
                  <a:pt x="342021" y="914363"/>
                </a:lnTo>
                <a:lnTo>
                  <a:pt x="361313" y="881014"/>
                </a:lnTo>
                <a:lnTo>
                  <a:pt x="384898" y="849523"/>
                </a:lnTo>
                <a:lnTo>
                  <a:pt x="413489" y="822382"/>
                </a:lnTo>
                <a:lnTo>
                  <a:pt x="446845" y="799486"/>
                </a:lnTo>
                <a:lnTo>
                  <a:pt x="488950" y="776351"/>
                </a:lnTo>
                <a:lnTo>
                  <a:pt x="561975" y="762000"/>
                </a:lnTo>
                <a:lnTo>
                  <a:pt x="2743200" y="762000"/>
                </a:lnTo>
                <a:lnTo>
                  <a:pt x="2743200" y="0"/>
                </a:lnTo>
                <a:close/>
              </a:path>
              <a:path w="2743200" h="1166876">
                <a:moveTo>
                  <a:pt x="2743200" y="762000"/>
                </a:moveTo>
                <a:lnTo>
                  <a:pt x="561975" y="762000"/>
                </a:lnTo>
                <a:lnTo>
                  <a:pt x="603250" y="765175"/>
                </a:lnTo>
                <a:lnTo>
                  <a:pt x="2743200" y="762000"/>
                </a:lnTo>
                <a:close/>
              </a:path>
            </a:pathLst>
          </a:custGeom>
          <a:solidFill>
            <a:srgbClr val="99CC9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661987" y="2131948"/>
            <a:ext cx="7799387" cy="1650"/>
          </a:xfrm>
          <a:custGeom>
            <a:avLst/>
            <a:gdLst/>
            <a:ahLst/>
            <a:cxnLst/>
            <a:rect l="l" t="t" r="r" b="b"/>
            <a:pathLst>
              <a:path w="7799387" h="1650">
                <a:moveTo>
                  <a:pt x="0" y="0"/>
                </a:moveTo>
                <a:lnTo>
                  <a:pt x="7799387" y="1650"/>
                </a:lnTo>
              </a:path>
            </a:pathLst>
          </a:custGeom>
          <a:ln w="36719">
            <a:solidFill>
              <a:srgbClr val="3333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661987" y="471551"/>
            <a:ext cx="7799387" cy="1524"/>
          </a:xfrm>
          <a:custGeom>
            <a:avLst/>
            <a:gdLst/>
            <a:ahLst/>
            <a:cxnLst/>
            <a:rect l="l" t="t" r="r" b="b"/>
            <a:pathLst>
              <a:path w="7799387" h="1524">
                <a:moveTo>
                  <a:pt x="0" y="0"/>
                </a:moveTo>
                <a:lnTo>
                  <a:pt x="7799387" y="1524"/>
                </a:lnTo>
              </a:path>
            </a:pathLst>
          </a:custGeom>
          <a:ln w="36719">
            <a:solidFill>
              <a:srgbClr val="3333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Placeholder 6"/>
          <p:cNvSpPr>
            <a:spLocks noGrp="1"/>
          </p:cNvSpPr>
          <p:nvPr>
            <p:ph type="body" idx="4294967295"/>
          </p:nvPr>
        </p:nvSpPr>
        <p:spPr>
          <a:xfrm>
            <a:off x="1763688" y="1052736"/>
            <a:ext cx="5748655" cy="94488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1051560" marR="0" indent="0" algn="l">
              <a:lnSpc>
                <a:spcPct val="84479"/>
              </a:lnSpc>
              <a:spcAft>
                <a:spcPts val="0"/>
              </a:spcAft>
            </a:pPr>
            <a:r>
              <a:rPr lang="en-US" sz="2700" b="1" spc="20" dirty="0" smtClean="0">
                <a:solidFill>
                  <a:srgbClr val="0000FF"/>
                </a:solidFill>
                <a:latin typeface="Tahoma" panose="22635452340000000000" pitchFamily="2"/>
              </a:rPr>
              <a:t>Chapter </a:t>
            </a:r>
            <a:r>
              <a:rPr lang="en-US" sz="2700" b="1" spc="20" dirty="0">
                <a:solidFill>
                  <a:srgbClr val="0000FF"/>
                </a:solidFill>
                <a:latin typeface="Tahoma" panose="22635452340000000000" pitchFamily="2"/>
              </a:rPr>
              <a:t>1</a:t>
            </a:r>
          </a:p>
          <a:p>
            <a:pPr marL="0" marR="0" indent="0" algn="l">
              <a:lnSpc>
                <a:spcPct val="95999"/>
              </a:lnSpc>
              <a:spcBef>
                <a:spcPts val="900"/>
              </a:spcBef>
              <a:spcAft>
                <a:spcPts val="180"/>
              </a:spcAft>
            </a:pPr>
            <a:r>
              <a:rPr lang="en-US" sz="2800" spc="-50" dirty="0" smtClean="0">
                <a:solidFill>
                  <a:srgbClr val="0000FF"/>
                </a:solidFill>
                <a:latin typeface="Arial" panose="22635452340000000000" pitchFamily="2"/>
              </a:rPr>
              <a:t>Basic Nodal and Mesh Analysis</a:t>
            </a:r>
            <a:endParaRPr lang="en-US" sz="2800" spc="-50" dirty="0">
              <a:solidFill>
                <a:srgbClr val="0000FF"/>
              </a:solidFill>
              <a:latin typeface="Arial" panose="22635452340000000000" pitchFamily="2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 Placeholder 546"/>
          <p:cNvSpPr>
            <a:spLocks noGrp="1"/>
          </p:cNvSpPr>
          <p:nvPr>
            <p:ph type="body" idx="10"/>
          </p:nvPr>
        </p:nvSpPr>
        <p:spPr>
          <a:xfrm>
            <a:off x="661670" y="681990"/>
            <a:ext cx="8394700" cy="157670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l">
              <a:lnSpc>
                <a:spcPct val="95999"/>
              </a:lnSpc>
              <a:spcAft>
                <a:spcPts val="630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  <p:pic>
        <p:nvPicPr>
          <p:cNvPr id="549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225" y="2258695"/>
            <a:ext cx="8784590" cy="2995930"/>
          </a:xfrm>
          <a:prstGeom prst="rect">
            <a:avLst/>
          </a:prstGeom>
        </p:spPr>
      </p:pic>
      <p:sp>
        <p:nvSpPr>
          <p:cNvPr id="20" name="Text Placeholder 513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Example</a:t>
            </a:r>
            <a:r>
              <a:rPr lang="en-US" sz="4000" spc="-130" dirty="0" smtClean="0">
                <a:solidFill>
                  <a:srgbClr val="0066CC"/>
                </a:solidFill>
                <a:latin typeface="Verdana" panose="22635452340000000000" pitchFamily="2"/>
              </a:rPr>
              <a:t>:</a:t>
            </a:r>
            <a:r>
              <a:rPr lang="en-US" sz="4000" spc="-60" dirty="0" smtClean="0">
                <a:solidFill>
                  <a:srgbClr val="0066CC"/>
                </a:solidFill>
                <a:latin typeface="Verdana" panose="22635452340000000000" pitchFamily="2"/>
              </a:rPr>
              <a:t> 4.2 </a:t>
            </a: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 Placeholder 558"/>
          <p:cNvSpPr>
            <a:spLocks noGrp="1"/>
          </p:cNvSpPr>
          <p:nvPr>
            <p:ph type="body" idx="10"/>
          </p:nvPr>
        </p:nvSpPr>
        <p:spPr>
          <a:xfrm>
            <a:off x="661670" y="681990"/>
            <a:ext cx="8394700" cy="180213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l">
              <a:lnSpc>
                <a:spcPct val="95999"/>
              </a:lnSpc>
              <a:spcAft>
                <a:spcPts val="8100"/>
              </a:spcAft>
            </a:pPr>
            <a:r>
              <a:rPr lang="en-US" sz="2800" spc="-30">
                <a:solidFill>
                  <a:srgbClr val="000000"/>
                </a:solidFill>
                <a:latin typeface="Arial" panose="22635452340000000000" pitchFamily="2"/>
              </a:rPr>
              <a:t>find the nodes voltages: (matrix methods)</a:t>
            </a:r>
          </a:p>
        </p:txBody>
      </p:sp>
      <p:pic>
        <p:nvPicPr>
          <p:cNvPr id="561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670" y="2484120"/>
            <a:ext cx="8384540" cy="3413760"/>
          </a:xfrm>
          <a:prstGeom prst="rect">
            <a:avLst/>
          </a:prstGeom>
        </p:spPr>
      </p:pic>
      <p:sp>
        <p:nvSpPr>
          <p:cNvPr id="13" name="Text Placeholder 513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Example</a:t>
            </a:r>
            <a:r>
              <a:rPr lang="en-US" sz="4000" spc="-130" dirty="0" smtClean="0">
                <a:solidFill>
                  <a:srgbClr val="0066CC"/>
                </a:solidFill>
                <a:latin typeface="Verdana" panose="22635452340000000000" pitchFamily="2"/>
              </a:rPr>
              <a:t>:</a:t>
            </a:r>
            <a:r>
              <a:rPr lang="en-US" sz="4000" spc="-60" dirty="0" smtClean="0">
                <a:solidFill>
                  <a:srgbClr val="0066CC"/>
                </a:solidFill>
                <a:latin typeface="Verdana" panose="22635452340000000000" pitchFamily="2"/>
              </a:rPr>
              <a:t> 4.2 </a:t>
            </a: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 Placeholder 569"/>
          <p:cNvSpPr>
            <a:spLocks noGrp="1"/>
          </p:cNvSpPr>
          <p:nvPr>
            <p:ph type="body" idx="10"/>
          </p:nvPr>
        </p:nvSpPr>
        <p:spPr>
          <a:xfrm>
            <a:off x="629920" y="681990"/>
            <a:ext cx="8458200" cy="8039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45720" marR="0" indent="0" algn="l">
              <a:lnSpc>
                <a:spcPct val="95999"/>
              </a:lnSpc>
              <a:spcAft>
                <a:spcPts val="540"/>
              </a:spcAft>
            </a:pPr>
            <a:r>
              <a:rPr lang="en-US" sz="2800" spc="-30">
                <a:solidFill>
                  <a:srgbClr val="000000"/>
                </a:solidFill>
                <a:latin typeface="Arial" panose="22635452340000000000" pitchFamily="2"/>
              </a:rPr>
              <a:t>find the nodes voltages: (matrix methods)</a:t>
            </a:r>
          </a:p>
        </p:txBody>
      </p:sp>
      <p:pic>
        <p:nvPicPr>
          <p:cNvPr id="572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6030" y="1618615"/>
            <a:ext cx="2916555" cy="1033145"/>
          </a:xfrm>
          <a:prstGeom prst="rect">
            <a:avLst/>
          </a:prstGeom>
        </p:spPr>
      </p:pic>
      <p:pic>
        <p:nvPicPr>
          <p:cNvPr id="574" name="Image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670" y="2736850"/>
            <a:ext cx="4596130" cy="680085"/>
          </a:xfrm>
          <a:prstGeom prst="rect">
            <a:avLst/>
          </a:prstGeom>
        </p:spPr>
      </p:pic>
      <p:pic>
        <p:nvPicPr>
          <p:cNvPr id="576" name="Image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3290" y="3474720"/>
            <a:ext cx="143510" cy="52070"/>
          </a:xfrm>
          <a:prstGeom prst="rect">
            <a:avLst/>
          </a:prstGeom>
        </p:spPr>
      </p:pic>
      <p:pic>
        <p:nvPicPr>
          <p:cNvPr id="578" name="Image.jp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95545" y="2898775"/>
            <a:ext cx="2478405" cy="694690"/>
          </a:xfrm>
          <a:prstGeom prst="rect">
            <a:avLst/>
          </a:prstGeom>
        </p:spPr>
      </p:pic>
      <p:pic>
        <p:nvPicPr>
          <p:cNvPr id="580" name="Image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0670" y="3593465"/>
            <a:ext cx="7769225" cy="2703830"/>
          </a:xfrm>
          <a:prstGeom prst="rect">
            <a:avLst/>
          </a:prstGeom>
        </p:spPr>
      </p:pic>
      <p:cxnSp>
        <p:nvCxnSpPr>
          <p:cNvPr id="584" name="Straight Connector 583"/>
          <p:cNvCxnSpPr/>
          <p:nvPr/>
        </p:nvCxnSpPr>
        <p:spPr>
          <a:xfrm>
            <a:off x="5032375" y="1557655"/>
            <a:ext cx="0" cy="1195070"/>
          </a:xfrm>
          <a:prstGeom prst="line">
            <a:avLst/>
          </a:prstGeom>
          <a:ln w="8890" cmpd="sng">
            <a:solidFill>
              <a:srgbClr val="000000"/>
            </a:solidFill>
          </a:ln>
        </p:spPr>
      </p:cxnSp>
      <p:cxnSp>
        <p:nvCxnSpPr>
          <p:cNvPr id="585" name="Straight Connector 584"/>
          <p:cNvCxnSpPr/>
          <p:nvPr/>
        </p:nvCxnSpPr>
        <p:spPr>
          <a:xfrm>
            <a:off x="8009890" y="1557655"/>
            <a:ext cx="0" cy="1195070"/>
          </a:xfrm>
          <a:prstGeom prst="line">
            <a:avLst/>
          </a:prstGeom>
          <a:ln w="8890" cmpd="sng">
            <a:solidFill>
              <a:srgbClr val="000000"/>
            </a:solidFill>
          </a:ln>
        </p:spPr>
      </p:cxnSp>
      <p:cxnSp>
        <p:nvCxnSpPr>
          <p:cNvPr id="586" name="Straight Connector 585"/>
          <p:cNvCxnSpPr/>
          <p:nvPr/>
        </p:nvCxnSpPr>
        <p:spPr>
          <a:xfrm>
            <a:off x="4995545" y="2792095"/>
            <a:ext cx="3054985" cy="0"/>
          </a:xfrm>
          <a:prstGeom prst="line">
            <a:avLst/>
          </a:prstGeom>
          <a:ln w="6350" cmpd="sng">
            <a:solidFill>
              <a:srgbClr val="000000"/>
            </a:solidFill>
          </a:ln>
        </p:spPr>
      </p:cxnSp>
      <p:sp>
        <p:nvSpPr>
          <p:cNvPr id="16" name="Text Placeholder 513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Example</a:t>
            </a:r>
            <a:r>
              <a:rPr lang="en-US" sz="4000" spc="-130" dirty="0" smtClean="0">
                <a:solidFill>
                  <a:srgbClr val="0066CC"/>
                </a:solidFill>
                <a:latin typeface="Verdana" panose="22635452340000000000" pitchFamily="2"/>
              </a:rPr>
              <a:t>:</a:t>
            </a:r>
            <a:r>
              <a:rPr lang="en-US" sz="4000" spc="-60" dirty="0" smtClean="0">
                <a:solidFill>
                  <a:srgbClr val="0066CC"/>
                </a:solidFill>
                <a:latin typeface="Verdana" panose="22635452340000000000" pitchFamily="2"/>
              </a:rPr>
              <a:t> 4.2 </a:t>
            </a: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60032" y="6237312"/>
            <a:ext cx="936104" cy="3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 Placeholder 588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352425" cmpd="sng">
            <a:noFill/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70" dirty="0">
                <a:solidFill>
                  <a:srgbClr val="0066CC"/>
                </a:solidFill>
                <a:latin typeface="Verdana" panose="22635452340000000000" pitchFamily="2"/>
              </a:rPr>
              <a:t>Practice: 4.2	</a:t>
            </a:r>
            <a:endParaRPr lang="en-US" sz="1150" b="1" spc="10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pic>
        <p:nvPicPr>
          <p:cNvPr id="593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7784" y="1124744"/>
            <a:ext cx="5799936" cy="2664296"/>
          </a:xfrm>
          <a:prstGeom prst="rect">
            <a:avLst/>
          </a:prstGeom>
        </p:spPr>
      </p:pic>
      <p:sp>
        <p:nvSpPr>
          <p:cNvPr id="594" name="Text Placeholder 593"/>
          <p:cNvSpPr>
            <a:spLocks noGrp="1"/>
          </p:cNvSpPr>
          <p:nvPr>
            <p:ph type="body" idx="10"/>
          </p:nvPr>
        </p:nvSpPr>
        <p:spPr>
          <a:xfrm>
            <a:off x="251520" y="764704"/>
            <a:ext cx="8630285" cy="59690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365760" marR="0" indent="0" algn="l">
              <a:lnSpc>
                <a:spcPct val="95999"/>
              </a:lnSpc>
              <a:spcAft>
                <a:spcPts val="900"/>
              </a:spcAft>
            </a:pPr>
            <a:r>
              <a:rPr lang="en-US" sz="2800" spc="0" dirty="0">
                <a:solidFill>
                  <a:srgbClr val="000000"/>
                </a:solidFill>
                <a:latin typeface="Tahoma" panose="22635452340000000000" pitchFamily="2"/>
              </a:rPr>
              <a:t>Compute the voltage across each current source.</a:t>
            </a:r>
          </a:p>
        </p:txBody>
      </p:sp>
      <p:cxnSp>
        <p:nvCxnSpPr>
          <p:cNvPr id="595" name="Straight Connector 594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00009"/>
            <a:ext cx="6408712" cy="2557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 Placeholder 599"/>
          <p:cNvSpPr>
            <a:spLocks noGrp="1"/>
          </p:cNvSpPr>
          <p:nvPr>
            <p:ph type="body" idx="10"/>
          </p:nvPr>
        </p:nvSpPr>
        <p:spPr>
          <a:xfrm>
            <a:off x="85725" y="114300"/>
            <a:ext cx="9037320" cy="601980"/>
          </a:xfrm>
          <a:prstGeom prst="rect">
            <a:avLst/>
          </a:prstGeom>
          <a:noFill/>
          <a:ln w="363855" cmpd="sng">
            <a:noFill/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300"/>
              </a:lnSpc>
              <a:spcAft>
                <a:spcPts val="0"/>
              </a:spcAft>
              <a:tabLst>
                <a:tab pos="8979535" algn="r"/>
              </a:tabLst>
            </a:pPr>
            <a:r>
              <a:rPr lang="en-US" sz="4000" spc="-50" dirty="0">
                <a:solidFill>
                  <a:srgbClr val="0066CC"/>
                </a:solidFill>
                <a:latin typeface="Verdana" panose="22635452340000000000" pitchFamily="2"/>
              </a:rPr>
              <a:t>The </a:t>
            </a:r>
            <a:r>
              <a:rPr lang="en-US" sz="4000" spc="-50" dirty="0" err="1">
                <a:solidFill>
                  <a:srgbClr val="0066CC"/>
                </a:solidFill>
                <a:latin typeface="Verdana" panose="22635452340000000000" pitchFamily="2"/>
              </a:rPr>
              <a:t>Supernode</a:t>
            </a:r>
            <a:r>
              <a:rPr lang="en-US" sz="4000" spc="-50" dirty="0">
                <a:solidFill>
                  <a:srgbClr val="0066CC"/>
                </a:solidFill>
                <a:latin typeface="Verdana" panose="22635452340000000000" pitchFamily="2"/>
              </a:rPr>
              <a:t>: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604" name="Text Placeholder 603"/>
          <p:cNvSpPr>
            <a:spLocks noGrp="1"/>
          </p:cNvSpPr>
          <p:nvPr>
            <p:ph type="body" idx="10"/>
          </p:nvPr>
        </p:nvSpPr>
        <p:spPr>
          <a:xfrm>
            <a:off x="685800" y="716280"/>
            <a:ext cx="6629400" cy="80772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297180" rIns="0" bIns="0" anchor="t"/>
          <a:lstStyle/>
          <a:p>
            <a:pPr marL="0" marR="0" indent="0" algn="l">
              <a:lnSpc>
                <a:spcPct val="95999"/>
              </a:lnSpc>
              <a:spcAft>
                <a:spcPts val="72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  <p:pic>
        <p:nvPicPr>
          <p:cNvPr id="606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1010" y="1524000"/>
            <a:ext cx="5511165" cy="4584065"/>
          </a:xfrm>
          <a:prstGeom prst="rect">
            <a:avLst/>
          </a:prstGeom>
        </p:spPr>
      </p:pic>
      <p:cxnSp>
        <p:nvCxnSpPr>
          <p:cNvPr id="607" name="Straight Connector 606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ext Placeholder 609"/>
          <p:cNvSpPr>
            <a:spLocks noGrp="1"/>
          </p:cNvSpPr>
          <p:nvPr>
            <p:ph type="body" idx="10"/>
          </p:nvPr>
        </p:nvSpPr>
        <p:spPr>
          <a:xfrm>
            <a:off x="85725" y="114300"/>
            <a:ext cx="9037320" cy="601980"/>
          </a:xfrm>
          <a:prstGeom prst="rect">
            <a:avLst/>
          </a:prstGeom>
          <a:noFill/>
          <a:ln w="363855" cmpd="sng">
            <a:noFill/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300"/>
              </a:lnSpc>
              <a:spcAft>
                <a:spcPts val="0"/>
              </a:spcAft>
              <a:tabLst>
                <a:tab pos="8979535" algn="r"/>
              </a:tabLst>
            </a:pPr>
            <a:r>
              <a:rPr lang="en-US" sz="4000" spc="-50" dirty="0">
                <a:solidFill>
                  <a:srgbClr val="0066CC"/>
                </a:solidFill>
                <a:latin typeface="Verdana" panose="22635452340000000000" pitchFamily="2"/>
              </a:rPr>
              <a:t>The </a:t>
            </a:r>
            <a:r>
              <a:rPr lang="en-US" sz="4000" spc="-50" dirty="0" err="1">
                <a:solidFill>
                  <a:srgbClr val="0066CC"/>
                </a:solidFill>
                <a:latin typeface="Verdana" panose="22635452340000000000" pitchFamily="2"/>
              </a:rPr>
              <a:t>Supernode</a:t>
            </a:r>
            <a:r>
              <a:rPr lang="en-US" sz="4000" spc="-50" dirty="0">
                <a:solidFill>
                  <a:srgbClr val="0066CC"/>
                </a:solidFill>
                <a:latin typeface="Verdana" panose="22635452340000000000" pitchFamily="2"/>
              </a:rPr>
              <a:t>: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614" name="Text Placeholder 613"/>
          <p:cNvSpPr>
            <a:spLocks noGrp="1"/>
          </p:cNvSpPr>
          <p:nvPr>
            <p:ph type="body" idx="10"/>
          </p:nvPr>
        </p:nvSpPr>
        <p:spPr>
          <a:xfrm>
            <a:off x="73025" y="716280"/>
            <a:ext cx="9070975" cy="80772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285750" rIns="0" bIns="0" anchor="t"/>
          <a:lstStyle/>
          <a:p>
            <a:pPr marL="594360" marR="0" indent="0" algn="l">
              <a:lnSpc>
                <a:spcPct val="95999"/>
              </a:lnSpc>
              <a:spcAft>
                <a:spcPts val="54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  <p:pic>
        <p:nvPicPr>
          <p:cNvPr id="616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25" y="1524000"/>
            <a:ext cx="8732520" cy="4636135"/>
          </a:xfrm>
          <a:prstGeom prst="rect">
            <a:avLst/>
          </a:prstGeom>
        </p:spPr>
      </p:pic>
      <p:cxnSp>
        <p:nvCxnSpPr>
          <p:cNvPr id="617" name="Straight Connector 616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87"/>
          <p:cNvSpPr>
            <a:spLocks noGrp="1"/>
          </p:cNvSpPr>
          <p:nvPr>
            <p:ph type="body" idx="10"/>
          </p:nvPr>
        </p:nvSpPr>
        <p:spPr>
          <a:xfrm>
            <a:off x="73025" y="1064260"/>
            <a:ext cx="8940800" cy="45974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5999"/>
              </a:lnSpc>
              <a:spcAft>
                <a:spcPts val="36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  <p:pic>
        <p:nvPicPr>
          <p:cNvPr id="90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25" y="1524000"/>
            <a:ext cx="8811895" cy="3346450"/>
          </a:xfrm>
          <a:prstGeom prst="rect">
            <a:avLst/>
          </a:prstGeom>
        </p:spPr>
      </p:pic>
      <p:pic>
        <p:nvPicPr>
          <p:cNvPr id="92" name="Image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0815" y="5407025"/>
            <a:ext cx="4096385" cy="789305"/>
          </a:xfrm>
          <a:prstGeom prst="rect">
            <a:avLst/>
          </a:prstGeom>
        </p:spPr>
      </p:pic>
      <p:sp>
        <p:nvSpPr>
          <p:cNvPr id="14" name="Text Placeholder 609"/>
          <p:cNvSpPr>
            <a:spLocks noGrp="1"/>
          </p:cNvSpPr>
          <p:nvPr>
            <p:ph type="body" idx="10"/>
          </p:nvPr>
        </p:nvSpPr>
        <p:spPr>
          <a:xfrm>
            <a:off x="85725" y="114300"/>
            <a:ext cx="9037320" cy="601980"/>
          </a:xfrm>
          <a:prstGeom prst="rect">
            <a:avLst/>
          </a:prstGeom>
          <a:noFill/>
          <a:ln w="363855" cmpd="sng">
            <a:noFill/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300"/>
              </a:lnSpc>
              <a:spcAft>
                <a:spcPts val="0"/>
              </a:spcAft>
              <a:tabLst>
                <a:tab pos="8979535" algn="r"/>
              </a:tabLst>
            </a:pPr>
            <a:r>
              <a:rPr lang="en-US" sz="4000" spc="-50" dirty="0">
                <a:solidFill>
                  <a:srgbClr val="0066CC"/>
                </a:solidFill>
                <a:latin typeface="Verdana" panose="22635452340000000000" pitchFamily="2"/>
              </a:rPr>
              <a:t>The </a:t>
            </a:r>
            <a:r>
              <a:rPr lang="en-US" sz="4000" spc="-50" dirty="0" err="1">
                <a:solidFill>
                  <a:srgbClr val="0066CC"/>
                </a:solidFill>
                <a:latin typeface="Verdana" panose="22635452340000000000" pitchFamily="2"/>
              </a:rPr>
              <a:t>Supernode</a:t>
            </a:r>
            <a:r>
              <a:rPr lang="en-US" sz="4000" spc="-50" dirty="0">
                <a:solidFill>
                  <a:srgbClr val="0066CC"/>
                </a:solidFill>
                <a:latin typeface="Verdana" panose="22635452340000000000" pitchFamily="2"/>
              </a:rPr>
              <a:t>: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Placeholder 94"/>
          <p:cNvSpPr>
            <a:spLocks noGrp="1"/>
          </p:cNvSpPr>
          <p:nvPr>
            <p:ph type="body" idx="10"/>
          </p:nvPr>
        </p:nvSpPr>
        <p:spPr>
          <a:xfrm>
            <a:off x="73025" y="115570"/>
            <a:ext cx="9037320" cy="508635"/>
          </a:xfrm>
          <a:prstGeom prst="rect">
            <a:avLst/>
          </a:prstGeom>
          <a:noFill/>
          <a:ln w="62865" cmpd="sng">
            <a:noFill/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ts val="3300"/>
              </a:lnSpc>
              <a:spcAft>
                <a:spcPts val="0"/>
              </a:spcAft>
              <a:tabLst>
                <a:tab pos="8911590" algn="r"/>
              </a:tabLst>
            </a:pPr>
            <a:r>
              <a:rPr lang="en-US" sz="4000" spc="-70" dirty="0">
                <a:solidFill>
                  <a:srgbClr val="0066CC"/>
                </a:solidFill>
                <a:latin typeface="Verdana" panose="22635452340000000000" pitchFamily="2"/>
              </a:rPr>
              <a:t>Practice: </a:t>
            </a:r>
            <a:r>
              <a:rPr lang="en-US" sz="4000" spc="-70" dirty="0" smtClean="0">
                <a:solidFill>
                  <a:srgbClr val="0066CC"/>
                </a:solidFill>
                <a:latin typeface="Verdana" panose="22635452340000000000" pitchFamily="2"/>
              </a:rPr>
              <a:t>4.4</a:t>
            </a:r>
            <a:r>
              <a:rPr lang="en-US" sz="4000" spc="-7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10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98" name="Text Placeholder 97"/>
          <p:cNvSpPr>
            <a:spLocks noGrp="1"/>
          </p:cNvSpPr>
          <p:nvPr>
            <p:ph type="body" idx="10"/>
          </p:nvPr>
        </p:nvSpPr>
        <p:spPr>
          <a:xfrm>
            <a:off x="124460" y="720090"/>
            <a:ext cx="8940800" cy="77025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82880" rIns="0" bIns="0" anchor="t"/>
          <a:lstStyle/>
          <a:p>
            <a:pPr marL="0" marR="0" indent="0" algn="ctr">
              <a:lnSpc>
                <a:spcPct val="95999"/>
              </a:lnSpc>
              <a:spcAft>
                <a:spcPts val="900"/>
              </a:spcAft>
            </a:pP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Compute the voltage across each current source</a:t>
            </a:r>
          </a:p>
        </p:txBody>
      </p:sp>
      <p:pic>
        <p:nvPicPr>
          <p:cNvPr id="100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590" y="1490345"/>
            <a:ext cx="7159625" cy="4477385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Placeholder 103"/>
          <p:cNvSpPr>
            <a:spLocks noGrp="1"/>
          </p:cNvSpPr>
          <p:nvPr>
            <p:ph type="body" idx="10"/>
          </p:nvPr>
        </p:nvSpPr>
        <p:spPr>
          <a:xfrm>
            <a:off x="73025" y="115570"/>
            <a:ext cx="9037320" cy="508635"/>
          </a:xfrm>
          <a:prstGeom prst="rect">
            <a:avLst/>
          </a:prstGeom>
          <a:noFill/>
          <a:ln w="62865" cmpd="sng">
            <a:noFill/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ts val="3300"/>
              </a:lnSpc>
              <a:spcAft>
                <a:spcPts val="0"/>
              </a:spcAft>
              <a:tabLst>
                <a:tab pos="8911590" algn="r"/>
              </a:tabLst>
            </a:pPr>
            <a:r>
              <a:rPr lang="en-US" sz="4000" spc="-70" dirty="0">
                <a:solidFill>
                  <a:srgbClr val="0066CC"/>
                </a:solidFill>
                <a:latin typeface="Verdana" panose="22635452340000000000" pitchFamily="2"/>
              </a:rPr>
              <a:t>Practice: </a:t>
            </a:r>
            <a:r>
              <a:rPr lang="en-US" sz="4000" spc="-70" dirty="0" smtClean="0">
                <a:solidFill>
                  <a:srgbClr val="0066CC"/>
                </a:solidFill>
                <a:latin typeface="Verdana" panose="22635452340000000000" pitchFamily="2"/>
              </a:rPr>
              <a:t>4.4</a:t>
            </a:r>
            <a:r>
              <a:rPr lang="en-US" sz="4000" spc="-7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10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pic>
        <p:nvPicPr>
          <p:cNvPr id="110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332656"/>
            <a:ext cx="3977640" cy="2489835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661670" y="701040"/>
            <a:ext cx="398716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284984"/>
            <a:ext cx="8955087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Placeholder 130"/>
          <p:cNvSpPr>
            <a:spLocks noGrp="1"/>
          </p:cNvSpPr>
          <p:nvPr>
            <p:ph type="body" idx="10"/>
          </p:nvPr>
        </p:nvSpPr>
        <p:spPr>
          <a:xfrm>
            <a:off x="98425" y="115570"/>
            <a:ext cx="9037320" cy="600710"/>
          </a:xfrm>
          <a:prstGeom prst="rect">
            <a:avLst/>
          </a:prstGeom>
          <a:noFill/>
          <a:ln w="79375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3200"/>
              </a:lnSpc>
              <a:spcAft>
                <a:spcPts val="0"/>
              </a:spcAft>
              <a:tabLst>
                <a:tab pos="8932545" algn="r"/>
              </a:tabLst>
            </a:pPr>
            <a:r>
              <a:rPr lang="en-US" sz="4000" spc="-50" dirty="0">
                <a:solidFill>
                  <a:srgbClr val="0066CC"/>
                </a:solidFill>
                <a:latin typeface="Verdana" panose="22635452340000000000" pitchFamily="2"/>
              </a:rPr>
              <a:t>Example: </a:t>
            </a:r>
            <a:r>
              <a:rPr lang="en-US" sz="4000" spc="-50" dirty="0" smtClean="0">
                <a:solidFill>
                  <a:srgbClr val="0066CC"/>
                </a:solidFill>
                <a:latin typeface="Verdana" panose="22635452340000000000" pitchFamily="2"/>
              </a:rPr>
              <a:t>4.6</a:t>
            </a:r>
            <a:r>
              <a:rPr lang="en-US" sz="4000" spc="-5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134" name="Text Placeholder 133"/>
          <p:cNvSpPr>
            <a:spLocks noGrp="1"/>
          </p:cNvSpPr>
          <p:nvPr>
            <p:ph type="body" idx="10"/>
          </p:nvPr>
        </p:nvSpPr>
        <p:spPr>
          <a:xfrm>
            <a:off x="65405" y="716280"/>
            <a:ext cx="8940800" cy="86550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ctr">
              <a:lnSpc>
                <a:spcPct val="95999"/>
              </a:lnSpc>
              <a:spcAft>
                <a:spcPts val="180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Determine the node-to-reference voltages in the circuit below.</a:t>
            </a:r>
          </a:p>
        </p:txBody>
      </p:sp>
      <p:pic>
        <p:nvPicPr>
          <p:cNvPr id="136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1581785"/>
            <a:ext cx="4754880" cy="4620895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0"/>
          </p:nvPr>
        </p:nvSpPr>
        <p:spPr>
          <a:xfrm>
            <a:off x="-170815" y="115570"/>
            <a:ext cx="9012555" cy="567690"/>
          </a:xfrm>
          <a:prstGeom prst="rect">
            <a:avLst/>
          </a:prstGeom>
          <a:noFill/>
          <a:ln w="5715" cmpd="sng">
            <a:noFill/>
            <a:prstDash val="solid"/>
          </a:ln>
        </p:spPr>
        <p:txBody>
          <a:bodyPr lIns="0" tIns="0" rIns="0" bIns="0" anchor="t"/>
          <a:lstStyle/>
          <a:p>
            <a:pPr marL="685800" marR="0" indent="0" algn="l">
              <a:lnSpc>
                <a:spcPct val="95999"/>
              </a:lnSpc>
              <a:spcAft>
                <a:spcPts val="0"/>
              </a:spcAft>
              <a:tabLst>
                <a:tab pos="8912225" algn="r"/>
              </a:tabLst>
            </a:pPr>
            <a:r>
              <a:rPr lang="en-US" sz="3550" spc="-60" dirty="0">
                <a:solidFill>
                  <a:srgbClr val="0066CC"/>
                </a:solidFill>
                <a:latin typeface="Verdana" panose="22635452340000000000" pitchFamily="2"/>
              </a:rPr>
              <a:t>Objectives :	</a:t>
            </a:r>
            <a:endParaRPr lang="en-US" sz="1150" b="1" spc="10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idx="10"/>
          </p:nvPr>
        </p:nvSpPr>
        <p:spPr>
          <a:xfrm>
            <a:off x="1240790" y="683260"/>
            <a:ext cx="5956300" cy="59855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074420" rIns="0" bIns="0" anchor="t"/>
          <a:lstStyle/>
          <a:p>
            <a:pPr marL="0" marR="0" indent="0" algn="ctr">
              <a:lnSpc>
                <a:spcPct val="95999"/>
              </a:lnSpc>
              <a:spcAft>
                <a:spcPts val="0"/>
              </a:spcAft>
            </a:pPr>
            <a:r>
              <a:rPr lang="en-US" sz="2800" spc="-60" dirty="0">
                <a:solidFill>
                  <a:srgbClr val="000000"/>
                </a:solidFill>
                <a:latin typeface="Arial" panose="22635452340000000000" pitchFamily="2"/>
              </a:rPr>
              <a:t>Implementation of the</a:t>
            </a:r>
            <a:r>
              <a:rPr lang="en-US" sz="2800" b="1" spc="-60" dirty="0">
                <a:solidFill>
                  <a:srgbClr val="006FC0"/>
                </a:solidFill>
                <a:latin typeface="Arial" panose="22635452340000000000" pitchFamily="2"/>
              </a:rPr>
              <a:t> nodal analysis</a:t>
            </a:r>
          </a:p>
          <a:p>
            <a:pPr marL="0" marR="0" indent="0" algn="ctr">
              <a:lnSpc>
                <a:spcPct val="95999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800" spc="-60" dirty="0">
                <a:solidFill>
                  <a:srgbClr val="000000"/>
                </a:solidFill>
                <a:latin typeface="Arial" panose="22635452340000000000" pitchFamily="2"/>
              </a:rPr>
              <a:t>Implementation of the</a:t>
            </a:r>
            <a:r>
              <a:rPr lang="en-US" sz="2800" b="1" spc="-60" dirty="0">
                <a:solidFill>
                  <a:srgbClr val="006FC0"/>
                </a:solidFill>
                <a:latin typeface="Arial" panose="22635452340000000000" pitchFamily="2"/>
              </a:rPr>
              <a:t> mesh analysis</a:t>
            </a:r>
          </a:p>
          <a:p>
            <a:pPr marL="0" marR="0" indent="0" algn="l">
              <a:lnSpc>
                <a:spcPct val="95999"/>
              </a:lnSpc>
              <a:spcBef>
                <a:spcPts val="1980"/>
              </a:spcBef>
              <a:spcAft>
                <a:spcPts val="0"/>
              </a:spcAft>
            </a:pPr>
            <a:r>
              <a:rPr lang="en-US" sz="2800" b="1" spc="0" dirty="0" err="1">
                <a:solidFill>
                  <a:srgbClr val="006FC0"/>
                </a:solidFill>
                <a:latin typeface="Arial" panose="22635452340000000000" pitchFamily="2"/>
              </a:rPr>
              <a:t>Supernodes</a:t>
            </a:r>
            <a:r>
              <a:rPr lang="en-US" sz="2800" spc="0" dirty="0">
                <a:solidFill>
                  <a:srgbClr val="000000"/>
                </a:solidFill>
                <a:latin typeface="Arial" panose="22635452340000000000" pitchFamily="2"/>
              </a:rPr>
              <a:t> and</a:t>
            </a:r>
            <a:r>
              <a:rPr lang="en-US" sz="2800" b="1" spc="0" dirty="0">
                <a:solidFill>
                  <a:srgbClr val="006FC0"/>
                </a:solidFill>
                <a:latin typeface="Arial" panose="22635452340000000000" pitchFamily="2"/>
              </a:rPr>
              <a:t> </a:t>
            </a:r>
            <a:r>
              <a:rPr lang="en-US" sz="2800" b="1" spc="0" dirty="0" err="1" smtClean="0">
                <a:solidFill>
                  <a:srgbClr val="006FC0"/>
                </a:solidFill>
                <a:latin typeface="Arial" panose="22635452340000000000" pitchFamily="2"/>
              </a:rPr>
              <a:t>Supermeshes</a:t>
            </a:r>
            <a:endParaRPr lang="en-US" sz="2800" b="1" spc="0" dirty="0">
              <a:solidFill>
                <a:srgbClr val="006FC0"/>
              </a:solidFill>
              <a:latin typeface="Arial" panose="22635452340000000000" pitchFamily="2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39"/>
          <p:cNvSpPr>
            <a:spLocks noGrp="1"/>
          </p:cNvSpPr>
          <p:nvPr>
            <p:ph type="body" idx="10"/>
          </p:nvPr>
        </p:nvSpPr>
        <p:spPr>
          <a:xfrm>
            <a:off x="98425" y="115570"/>
            <a:ext cx="9037320" cy="600075"/>
          </a:xfrm>
          <a:prstGeom prst="rect">
            <a:avLst/>
          </a:prstGeom>
          <a:noFill/>
          <a:ln w="91440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135" algn="r"/>
              </a:tabLst>
            </a:pP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Example</a:t>
            </a:r>
            <a:r>
              <a:rPr lang="en-US" sz="4000" spc="-130" dirty="0" smtClean="0">
                <a:solidFill>
                  <a:srgbClr val="0066CC"/>
                </a:solidFill>
                <a:latin typeface="Verdana" panose="22635452340000000000" pitchFamily="2"/>
              </a:rPr>
              <a:t>:</a:t>
            </a:r>
            <a:r>
              <a:rPr lang="en-US" sz="4000" spc="-50" dirty="0" smtClean="0">
                <a:solidFill>
                  <a:srgbClr val="0066CC"/>
                </a:solidFill>
                <a:latin typeface="Verdana" panose="22635452340000000000" pitchFamily="2"/>
              </a:rPr>
              <a:t> 4.6 </a:t>
            </a: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143" name="Text Placeholder 142"/>
          <p:cNvSpPr>
            <a:spLocks noGrp="1"/>
          </p:cNvSpPr>
          <p:nvPr>
            <p:ph type="body" idx="10"/>
          </p:nvPr>
        </p:nvSpPr>
        <p:spPr>
          <a:xfrm>
            <a:off x="780415" y="715645"/>
            <a:ext cx="8229600" cy="74104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42900" rIns="0" bIns="0" anchor="t"/>
          <a:lstStyle/>
          <a:p>
            <a:pPr marL="411480" marR="0" indent="0" algn="l">
              <a:lnSpc>
                <a:spcPct val="95999"/>
              </a:lnSpc>
              <a:spcAft>
                <a:spcPts val="54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Determine the node-to-reference voltages in the circuit below.</a:t>
            </a:r>
          </a:p>
        </p:txBody>
      </p:sp>
      <p:pic>
        <p:nvPicPr>
          <p:cNvPr id="145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415" y="1456690"/>
            <a:ext cx="8070850" cy="4925695"/>
          </a:xfrm>
          <a:prstGeom prst="rect">
            <a:avLst/>
          </a:prstGeom>
        </p:spPr>
      </p:pic>
      <p:cxnSp>
        <p:nvCxnSpPr>
          <p:cNvPr id="146" name="Straight Connector 145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 Placeholder 148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102870" cmpd="sng">
            <a:noFill/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Practice: 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152" name="Text Placeholder 151"/>
          <p:cNvSpPr>
            <a:spLocks noGrp="1"/>
          </p:cNvSpPr>
          <p:nvPr>
            <p:ph type="body" idx="10"/>
          </p:nvPr>
        </p:nvSpPr>
        <p:spPr>
          <a:xfrm>
            <a:off x="387350" y="720090"/>
            <a:ext cx="8229600" cy="227901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82880" rIns="0" bIns="0" anchor="t"/>
          <a:lstStyle/>
          <a:p>
            <a:pPr marL="36576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2800" spc="-70">
                <a:solidFill>
                  <a:srgbClr val="000000"/>
                </a:solidFill>
                <a:latin typeface="Arial" panose="22635452340000000000" pitchFamily="2"/>
              </a:rPr>
              <a:t>Use nodal analysis to find v</a:t>
            </a:r>
            <a:r>
              <a:rPr lang="en-US" sz="2800" spc="-70" baseline="-25000">
                <a:solidFill>
                  <a:srgbClr val="000000"/>
                </a:solidFill>
                <a:latin typeface="Arial" panose="22635452340000000000" pitchFamily="2"/>
              </a:rPr>
              <a:t>x</a:t>
            </a:r>
            <a:r>
              <a:rPr lang="en-US" sz="2800" spc="-70">
                <a:solidFill>
                  <a:srgbClr val="000000"/>
                </a:solidFill>
                <a:latin typeface="Arial" panose="22635452340000000000" pitchFamily="2"/>
              </a:rPr>
              <a:t>, if element A is (a)</a:t>
            </a:r>
          </a:p>
          <a:p>
            <a:pPr marL="365760" marR="0" indent="0" algn="l">
              <a:lnSpc>
                <a:spcPct val="95999"/>
              </a:lnSpc>
              <a:spcBef>
                <a:spcPts val="180"/>
              </a:spcBef>
              <a:spcAft>
                <a:spcPts val="0"/>
              </a:spcAft>
            </a:pPr>
            <a:r>
              <a:rPr lang="en-US" sz="2800" spc="-60">
                <a:solidFill>
                  <a:srgbClr val="000000"/>
                </a:solidFill>
                <a:latin typeface="Arial" panose="22635452340000000000" pitchFamily="2"/>
              </a:rPr>
              <a:t>a 25 Ω; (b) a 5-A current source, arrow pointing</a:t>
            </a:r>
          </a:p>
          <a:p>
            <a:pPr marL="365760" marR="0" indent="0" algn="l">
              <a:lnSpc>
                <a:spcPct val="95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spc="-30">
                <a:solidFill>
                  <a:srgbClr val="000000"/>
                </a:solidFill>
                <a:latin typeface="Arial" panose="22635452340000000000" pitchFamily="2"/>
              </a:rPr>
              <a:t>right; (c) a 10-V voltage source, positive</a:t>
            </a:r>
          </a:p>
          <a:p>
            <a:pPr marL="365760" marR="0" indent="0" algn="l">
              <a:lnSpc>
                <a:spcPct val="95999"/>
              </a:lnSpc>
              <a:spcBef>
                <a:spcPts val="0"/>
              </a:spcBef>
              <a:spcAft>
                <a:spcPts val="3060"/>
              </a:spcAft>
            </a:pPr>
            <a:r>
              <a:rPr lang="en-US" sz="2800" spc="-50">
                <a:solidFill>
                  <a:srgbClr val="000000"/>
                </a:solidFill>
                <a:latin typeface="Arial" panose="22635452340000000000" pitchFamily="2"/>
              </a:rPr>
              <a:t>terminal on the right; (d) a short circuit</a:t>
            </a:r>
          </a:p>
        </p:txBody>
      </p:sp>
      <p:pic>
        <p:nvPicPr>
          <p:cNvPr id="154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530" y="2999105"/>
            <a:ext cx="7888605" cy="2676525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Placeholder 157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114935" cmpd="sng">
            <a:noFill/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70" dirty="0" smtClean="0">
                <a:solidFill>
                  <a:srgbClr val="0066CC"/>
                </a:solidFill>
                <a:latin typeface="Verdana" panose="22635452340000000000" pitchFamily="2"/>
              </a:rPr>
              <a:t>Practice:4.5</a:t>
            </a:r>
            <a:r>
              <a:rPr lang="en-US" sz="4000" spc="-17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161" name="Text Placeholder 160"/>
          <p:cNvSpPr>
            <a:spLocks noGrp="1"/>
          </p:cNvSpPr>
          <p:nvPr>
            <p:ph type="body" idx="10"/>
          </p:nvPr>
        </p:nvSpPr>
        <p:spPr>
          <a:xfrm>
            <a:off x="755650" y="720090"/>
            <a:ext cx="6629400" cy="594868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82880" rIns="0" bIns="0" anchor="t"/>
          <a:lstStyle/>
          <a:p>
            <a:pPr marL="0" marR="0" indent="0" algn="ctr">
              <a:lnSpc>
                <a:spcPct val="95999"/>
              </a:lnSpc>
              <a:spcAft>
                <a:spcPts val="0"/>
              </a:spcAft>
            </a:pPr>
            <a:r>
              <a:rPr lang="en-US" sz="2800" spc="-85">
                <a:solidFill>
                  <a:srgbClr val="000000"/>
                </a:solidFill>
                <a:latin typeface="Arial" panose="22635452340000000000" pitchFamily="2"/>
              </a:rPr>
              <a:t>Use nodal analysis to determine the nodal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3852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voltage in the circuit.</a:t>
            </a:r>
          </a:p>
        </p:txBody>
      </p:sp>
      <p:pic>
        <p:nvPicPr>
          <p:cNvPr id="163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0610" y="1386840"/>
            <a:ext cx="5096510" cy="5071745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Placeholder 169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873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80" dirty="0">
                <a:solidFill>
                  <a:srgbClr val="0066CC"/>
                </a:solidFill>
                <a:latin typeface="Verdana" panose="22635452340000000000" pitchFamily="2"/>
              </a:rPr>
              <a:t>Mesh </a:t>
            </a:r>
            <a:r>
              <a:rPr lang="en-US" sz="4000" spc="-80" dirty="0" smtClean="0">
                <a:solidFill>
                  <a:srgbClr val="0066CC"/>
                </a:solidFill>
                <a:latin typeface="Verdana" panose="22635452340000000000" pitchFamily="2"/>
              </a:rPr>
              <a:t>Analysis</a:t>
            </a:r>
            <a:r>
              <a:rPr lang="en-US" sz="3200" spc="-80" dirty="0" smtClean="0">
                <a:solidFill>
                  <a:srgbClr val="0066CC"/>
                </a:solidFill>
                <a:latin typeface="Verdana" panose="22635452340000000000" pitchFamily="2"/>
              </a:rPr>
              <a:t>:(Mesh-Current Analysis)</a:t>
            </a:r>
            <a:r>
              <a:rPr lang="en-US" sz="4000" spc="-8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171" name="Text Placeholder 170"/>
          <p:cNvSpPr>
            <a:spLocks noGrp="1"/>
          </p:cNvSpPr>
          <p:nvPr>
            <p:ph type="body" idx="10"/>
          </p:nvPr>
        </p:nvSpPr>
        <p:spPr>
          <a:xfrm>
            <a:off x="97790" y="681990"/>
            <a:ext cx="9012555" cy="162814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434340" rIns="0" bIns="0" anchor="t"/>
          <a:lstStyle/>
          <a:p>
            <a:pPr marL="82296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2800" spc="-30">
                <a:solidFill>
                  <a:srgbClr val="050505"/>
                </a:solidFill>
                <a:latin typeface="Arial" panose="22635452340000000000" pitchFamily="2"/>
              </a:rPr>
              <a:t>Mesh analysis is applicable only to those</a:t>
            </a:r>
          </a:p>
          <a:p>
            <a:pPr marL="822960" marR="0" indent="0" algn="l">
              <a:lnSpc>
                <a:spcPct val="95999"/>
              </a:lnSpc>
              <a:spcBef>
                <a:spcPts val="0"/>
              </a:spcBef>
              <a:spcAft>
                <a:spcPts val="2520"/>
              </a:spcAft>
            </a:pPr>
            <a:r>
              <a:rPr lang="en-US" sz="2800" spc="-30">
                <a:solidFill>
                  <a:srgbClr val="050505"/>
                </a:solidFill>
                <a:latin typeface="Arial" panose="22635452340000000000" pitchFamily="2"/>
              </a:rPr>
              <a:t>networks which are planar.</a:t>
            </a:r>
          </a:p>
        </p:txBody>
      </p:sp>
      <p:pic>
        <p:nvPicPr>
          <p:cNvPr id="173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310" y="2310130"/>
            <a:ext cx="7388225" cy="2707005"/>
          </a:xfrm>
          <a:prstGeom prst="rect">
            <a:avLst/>
          </a:prstGeom>
        </p:spPr>
      </p:pic>
      <p:sp>
        <p:nvSpPr>
          <p:cNvPr id="174" name="Text Placeholder 173"/>
          <p:cNvSpPr>
            <a:spLocks noGrp="1"/>
          </p:cNvSpPr>
          <p:nvPr>
            <p:ph type="body" idx="10"/>
          </p:nvPr>
        </p:nvSpPr>
        <p:spPr>
          <a:xfrm>
            <a:off x="97790" y="5351145"/>
            <a:ext cx="9012555" cy="131762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214884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Examples of planar and nonplanar networks</a:t>
            </a:r>
          </a:p>
          <a:p>
            <a:pPr marL="0" marR="0" indent="0" algn="ctr">
              <a:lnSpc>
                <a:spcPct val="95999"/>
              </a:lnSpc>
              <a:spcBef>
                <a:spcPts val="1800"/>
              </a:spcBef>
              <a:spcAft>
                <a:spcPts val="2880"/>
              </a:spcAft>
            </a:pPr>
            <a:r>
              <a:rPr lang="en-US" sz="2800" b="1" spc="0">
                <a:solidFill>
                  <a:srgbClr val="050505"/>
                </a:solidFill>
                <a:latin typeface="Arial" panose="22635452340000000000" pitchFamily="2"/>
              </a:rPr>
              <a:t>Mesh is a loop that doesn’t contain any other loops.</a:t>
            </a:r>
          </a:p>
        </p:txBody>
      </p:sp>
      <p:cxnSp>
        <p:nvCxnSpPr>
          <p:cNvPr id="175" name="Straight Connector 174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 Placeholder 179"/>
          <p:cNvSpPr>
            <a:spLocks noGrp="1"/>
          </p:cNvSpPr>
          <p:nvPr>
            <p:ph type="body" idx="10"/>
          </p:nvPr>
        </p:nvSpPr>
        <p:spPr>
          <a:xfrm>
            <a:off x="441960" y="114300"/>
            <a:ext cx="8686800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228600" marR="0" indent="0" algn="l">
              <a:lnSpc>
                <a:spcPct val="87359"/>
              </a:lnSpc>
              <a:spcAft>
                <a:spcPts val="0"/>
              </a:spcAft>
            </a:pPr>
            <a:r>
              <a:rPr lang="en-US" sz="4000" spc="90" dirty="0">
                <a:solidFill>
                  <a:srgbClr val="0066CC"/>
                </a:solidFill>
                <a:latin typeface="Verdana" panose="22635452340000000000" pitchFamily="2"/>
              </a:rPr>
              <a:t>Path, Closed path, and Loop:</a:t>
            </a:r>
            <a:r>
              <a:rPr lang="en-US" sz="1150" b="1" spc="90" dirty="0">
                <a:solidFill>
                  <a:srgbClr val="000080"/>
                </a:solidFill>
                <a:latin typeface="Arial Narrow" panose="22635452340000000000" pitchFamily="2"/>
              </a:rPr>
              <a:t> </a:t>
            </a:r>
          </a:p>
        </p:txBody>
      </p:sp>
      <p:pic>
        <p:nvPicPr>
          <p:cNvPr id="182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4670" y="972185"/>
            <a:ext cx="5364480" cy="3892550"/>
          </a:xfrm>
          <a:prstGeom prst="rect">
            <a:avLst/>
          </a:prstGeom>
        </p:spPr>
      </p:pic>
      <p:sp>
        <p:nvSpPr>
          <p:cNvPr id="183" name="Text Placeholder 182"/>
          <p:cNvSpPr>
            <a:spLocks noGrp="1"/>
          </p:cNvSpPr>
          <p:nvPr>
            <p:ph type="body" idx="10"/>
          </p:nvPr>
        </p:nvSpPr>
        <p:spPr>
          <a:xfrm>
            <a:off x="441960" y="5183505"/>
            <a:ext cx="8686800" cy="148526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800" b="1" spc="-40">
                <a:solidFill>
                  <a:srgbClr val="000000"/>
                </a:solidFill>
                <a:latin typeface="Arial" panose="22635452340000000000" pitchFamily="2"/>
              </a:rPr>
              <a:t>(a) The set of branches identified by the heavy lines is neither a path nor a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spc="-40">
                <a:solidFill>
                  <a:srgbClr val="000000"/>
                </a:solidFill>
                <a:latin typeface="Arial" panose="22635452340000000000" pitchFamily="2"/>
              </a:rPr>
              <a:t>loop. (b) The set of branches here is not a path, since it can be traversed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spc="-35">
                <a:solidFill>
                  <a:srgbClr val="000000"/>
                </a:solidFill>
                <a:latin typeface="Arial" panose="22635452340000000000" pitchFamily="2"/>
              </a:rPr>
              <a:t>only by passing through the central node twice. (c) This path is a loop but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spc="-40">
                <a:solidFill>
                  <a:srgbClr val="000000"/>
                </a:solidFill>
                <a:latin typeface="Arial" panose="22635452340000000000" pitchFamily="2"/>
              </a:rPr>
              <a:t>not a mesh, since it encloses other loops. (d) This path is also a loop but</a:t>
            </a:r>
          </a:p>
          <a:p>
            <a:pPr marL="0" marR="0" indent="0" algn="l">
              <a:lnSpc>
                <a:spcPct val="95999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800" b="1" spc="-40">
                <a:solidFill>
                  <a:srgbClr val="000000"/>
                </a:solidFill>
                <a:latin typeface="Arial" panose="22635452340000000000" pitchFamily="2"/>
              </a:rPr>
              <a:t>not a mesh. (e, f) Each of these paths is both a loop and a mesh.</a:t>
            </a:r>
          </a:p>
        </p:txBody>
      </p:sp>
      <p:cxnSp>
        <p:nvCxnSpPr>
          <p:cNvPr id="184" name="Straight Connector 183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 Placeholder 186"/>
          <p:cNvSpPr>
            <a:spLocks noGrp="1"/>
          </p:cNvSpPr>
          <p:nvPr>
            <p:ph type="body" idx="10"/>
          </p:nvPr>
        </p:nvSpPr>
        <p:spPr>
          <a:xfrm>
            <a:off x="97790" y="116632"/>
            <a:ext cx="9012555" cy="600075"/>
          </a:xfrm>
          <a:prstGeom prst="rect">
            <a:avLst/>
          </a:prstGeom>
          <a:noFill/>
          <a:ln w="131445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Example: 4.6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190" name="Text Placeholder 189"/>
          <p:cNvSpPr>
            <a:spLocks noGrp="1"/>
          </p:cNvSpPr>
          <p:nvPr>
            <p:ph type="body" idx="10"/>
          </p:nvPr>
        </p:nvSpPr>
        <p:spPr>
          <a:xfrm>
            <a:off x="1554480" y="715645"/>
            <a:ext cx="6807200" cy="5372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3716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800" b="1" spc="-55">
                <a:solidFill>
                  <a:srgbClr val="333399"/>
                </a:solidFill>
                <a:latin typeface="Arial" panose="22635452340000000000" pitchFamily="2"/>
              </a:rPr>
              <a:t>Determine the two mesh currents, </a:t>
            </a:r>
            <a:r>
              <a:rPr lang="en-US" sz="1800" b="1" i="1" spc="-55">
                <a:solidFill>
                  <a:srgbClr val="333399"/>
                </a:solidFill>
                <a:latin typeface="Arial" panose="22635452340000000000" pitchFamily="2"/>
              </a:rPr>
              <a:t>i</a:t>
            </a:r>
            <a:r>
              <a:rPr lang="en-US" sz="1200" b="1" spc="-55">
                <a:solidFill>
                  <a:srgbClr val="333399"/>
                </a:solidFill>
                <a:latin typeface="Arial" panose="22635452340000000000" pitchFamily="2"/>
              </a:rPr>
              <a:t>1</a:t>
            </a:r>
            <a:r>
              <a:rPr lang="en-US" sz="1800" b="1" spc="-55">
                <a:solidFill>
                  <a:srgbClr val="333399"/>
                </a:solidFill>
                <a:latin typeface="Arial" panose="22635452340000000000" pitchFamily="2"/>
              </a:rPr>
              <a:t> and </a:t>
            </a:r>
            <a:r>
              <a:rPr lang="en-US" sz="1800" b="1" i="1" spc="-55">
                <a:solidFill>
                  <a:srgbClr val="333399"/>
                </a:solidFill>
                <a:latin typeface="Arial" panose="22635452340000000000" pitchFamily="2"/>
              </a:rPr>
              <a:t>i</a:t>
            </a:r>
            <a:r>
              <a:rPr lang="en-US" sz="1200" b="1" spc="-55">
                <a:solidFill>
                  <a:srgbClr val="333399"/>
                </a:solidFill>
                <a:latin typeface="Arial" panose="22635452340000000000" pitchFamily="2"/>
              </a:rPr>
              <a:t>2</a:t>
            </a:r>
            <a:r>
              <a:rPr lang="en-US" sz="1800" b="1" spc="-55">
                <a:solidFill>
                  <a:srgbClr val="333399"/>
                </a:solidFill>
                <a:latin typeface="Arial" panose="22635452340000000000" pitchFamily="2"/>
              </a:rPr>
              <a:t>, in the circuit below.</a:t>
            </a:r>
          </a:p>
        </p:txBody>
      </p:sp>
      <p:pic>
        <p:nvPicPr>
          <p:cNvPr id="192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6480" y="1252855"/>
            <a:ext cx="4876800" cy="2081530"/>
          </a:xfrm>
          <a:prstGeom prst="rect">
            <a:avLst/>
          </a:prstGeom>
        </p:spPr>
      </p:pic>
      <p:sp>
        <p:nvSpPr>
          <p:cNvPr id="193" name="Text Placeholder 192"/>
          <p:cNvSpPr>
            <a:spLocks noGrp="1"/>
          </p:cNvSpPr>
          <p:nvPr>
            <p:ph type="body" idx="10"/>
          </p:nvPr>
        </p:nvSpPr>
        <p:spPr>
          <a:xfrm>
            <a:off x="1554480" y="3846195"/>
            <a:ext cx="6807200" cy="282257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868680" marR="0" indent="0" algn="l">
              <a:lnSpc>
                <a:spcPts val="1700"/>
              </a:lnSpc>
              <a:spcAft>
                <a:spcPts val="0"/>
              </a:spcAft>
            </a:pPr>
            <a:r>
              <a:rPr lang="en-US" sz="1600" b="1" spc="-40">
                <a:solidFill>
                  <a:srgbClr val="000000"/>
                </a:solidFill>
                <a:latin typeface="Arial" panose="22635452340000000000" pitchFamily="2"/>
              </a:rPr>
              <a:t>For the left-hand mesh,</a:t>
            </a:r>
          </a:p>
          <a:p>
            <a:pPr marL="868680" marR="2377440" indent="868680" algn="l">
              <a:lnSpc>
                <a:spcPts val="2500"/>
              </a:lnSpc>
              <a:spcBef>
                <a:spcPts val="720"/>
              </a:spcBef>
              <a:spcAft>
                <a:spcPts val="0"/>
              </a:spcAft>
            </a:pP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-42 + 6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 + 3 (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7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>
                <a:solidFill>
                  <a:srgbClr val="000000"/>
                </a:solidFill>
                <a:latin typeface="Arial" panose="22635452340000000000" pitchFamily="2"/>
              </a:rPr>
              <a:t>2 </a:t>
            </a:r>
            <a:r>
              <a:rPr lang="en-US" sz="1600" spc="70">
                <a:solidFill>
                  <a:srgbClr val="000000"/>
                </a:solidFill>
                <a:latin typeface="Arial" panose="22635452340000000000" pitchFamily="2"/>
              </a:rPr>
              <a:t>) = 0 </a:t>
            </a:r>
            <a:r>
              <a:rPr lang="en-US" sz="1600" b="1" spc="-40">
                <a:solidFill>
                  <a:srgbClr val="000000"/>
                </a:solidFill>
                <a:latin typeface="Arial" panose="22635452340000000000" pitchFamily="2"/>
              </a:rPr>
              <a:t>For the right-hand mesh,</a:t>
            </a:r>
          </a:p>
          <a:p>
            <a:pPr marL="868680" marR="2057400" indent="914400" algn="l">
              <a:lnSpc>
                <a:spcPts val="3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3 (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1 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) + 4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 - 10 = 0 </a:t>
            </a:r>
            <a:r>
              <a:rPr lang="en-US" sz="1600" b="1" spc="-55">
                <a:solidFill>
                  <a:srgbClr val="000000"/>
                </a:solidFill>
                <a:latin typeface="Arial" panose="22635452340000000000" pitchFamily="2"/>
              </a:rPr>
              <a:t>Solving, we find that </a:t>
            </a:r>
            <a:r>
              <a:rPr lang="en-US" sz="1600" b="1" i="1" spc="-55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b="1" spc="-55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b="1" spc="-55">
                <a:solidFill>
                  <a:srgbClr val="000000"/>
                </a:solidFill>
                <a:latin typeface="Arial" panose="22635452340000000000" pitchFamily="2"/>
              </a:rPr>
              <a:t> = 6 A and </a:t>
            </a:r>
            <a:r>
              <a:rPr lang="en-US" sz="1600" b="1" i="1" spc="-55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b="1" spc="-55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b="1" spc="-55">
                <a:solidFill>
                  <a:srgbClr val="000000"/>
                </a:solidFill>
                <a:latin typeface="Arial" panose="22635452340000000000" pitchFamily="2"/>
              </a:rPr>
              <a:t> = 4 A.</a:t>
            </a:r>
          </a:p>
          <a:p>
            <a:pPr marL="868680" marR="2057400" indent="0" algn="l">
              <a:lnSpc>
                <a:spcPts val="1900"/>
              </a:lnSpc>
              <a:spcBef>
                <a:spcPts val="720"/>
              </a:spcBef>
              <a:spcAft>
                <a:spcPts val="2340"/>
              </a:spcAft>
            </a:pPr>
            <a:r>
              <a:rPr lang="en-US" sz="1600" b="1" spc="-50">
                <a:solidFill>
                  <a:srgbClr val="000000"/>
                </a:solidFill>
                <a:latin typeface="Arial" panose="22635452340000000000" pitchFamily="2"/>
              </a:rPr>
              <a:t>(The current flowing downward through </a:t>
            </a:r>
            <a:r>
              <a:rPr lang="en-US" sz="1600" b="1" spc="-5">
                <a:solidFill>
                  <a:srgbClr val="000000"/>
                </a:solidFill>
                <a:latin typeface="Arial" panose="22635452340000000000" pitchFamily="2"/>
              </a:rPr>
              <a:t>the 3-</a:t>
            </a:r>
            <a:r>
              <a:rPr lang="en-US" sz="300" b="1" spc="-5">
                <a:solidFill>
                  <a:srgbClr val="000000"/>
                </a:solidFill>
                <a:latin typeface="AmdtSymbols" panose="22635452340000000000" pitchFamily="2"/>
              </a:rPr>
              <a:t> </a:t>
            </a:r>
            <a:r>
              <a:rPr lang="en-US" sz="1600" b="1" spc="-5">
                <a:solidFill>
                  <a:srgbClr val="000000"/>
                </a:solidFill>
                <a:latin typeface="Arial" panose="22635452340000000000" pitchFamily="2"/>
              </a:rPr>
              <a:t>resistor is therefore </a:t>
            </a:r>
            <a:r>
              <a:rPr lang="en-US" sz="1600" b="1" i="1" spc="-5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b="1" spc="-5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b="1" spc="-5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b="1" i="1" spc="-5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b="1" spc="-5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b="1" spc="-5">
                <a:solidFill>
                  <a:srgbClr val="000000"/>
                </a:solidFill>
                <a:latin typeface="Arial" panose="22635452340000000000" pitchFamily="2"/>
              </a:rPr>
              <a:t> = 2 A. )</a:t>
            </a:r>
          </a:p>
        </p:txBody>
      </p:sp>
      <p:cxnSp>
        <p:nvCxnSpPr>
          <p:cNvPr id="194" name="Straight Connector 193"/>
          <p:cNvCxnSpPr/>
          <p:nvPr/>
        </p:nvCxnSpPr>
        <p:spPr>
          <a:xfrm>
            <a:off x="661670" y="702102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 Placeholder 196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143510" cmpd="sng">
            <a:noFill/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70" dirty="0">
                <a:solidFill>
                  <a:srgbClr val="0066CC"/>
                </a:solidFill>
                <a:latin typeface="Verdana" panose="22635452340000000000" pitchFamily="2"/>
              </a:rPr>
              <a:t>Practice: </a:t>
            </a:r>
            <a:r>
              <a:rPr lang="en-US" sz="4000" spc="-70" dirty="0" smtClean="0">
                <a:solidFill>
                  <a:srgbClr val="0066CC"/>
                </a:solidFill>
                <a:latin typeface="Verdana" panose="22635452340000000000" pitchFamily="2"/>
              </a:rPr>
              <a:t>4.6</a:t>
            </a:r>
            <a:r>
              <a:rPr lang="en-US" sz="4000" spc="-7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200" name="Text Placeholder 199"/>
          <p:cNvSpPr>
            <a:spLocks noGrp="1"/>
          </p:cNvSpPr>
          <p:nvPr>
            <p:ph type="body" idx="10"/>
          </p:nvPr>
        </p:nvSpPr>
        <p:spPr>
          <a:xfrm>
            <a:off x="339725" y="720090"/>
            <a:ext cx="8686800" cy="108712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502920" marR="0" indent="0" algn="l">
              <a:lnSpc>
                <a:spcPct val="95999"/>
              </a:lnSpc>
              <a:spcAft>
                <a:spcPts val="2340"/>
              </a:spcAft>
            </a:pPr>
            <a:r>
              <a:rPr lang="en-US" sz="2800" spc="0" dirty="0">
                <a:solidFill>
                  <a:srgbClr val="000000"/>
                </a:solidFill>
                <a:latin typeface="Arial" panose="22635452340000000000" pitchFamily="2"/>
              </a:rPr>
              <a:t>Determine i</a:t>
            </a:r>
            <a:r>
              <a:rPr lang="en-US" sz="1850" spc="0" dirty="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2800" spc="0" dirty="0">
                <a:solidFill>
                  <a:srgbClr val="000000"/>
                </a:solidFill>
                <a:latin typeface="Arial" panose="22635452340000000000" pitchFamily="2"/>
              </a:rPr>
              <a:t> and i</a:t>
            </a:r>
            <a:r>
              <a:rPr lang="en-US" sz="1850" spc="0" dirty="0">
                <a:solidFill>
                  <a:srgbClr val="000000"/>
                </a:solidFill>
                <a:latin typeface="Arial" panose="22635452340000000000" pitchFamily="2"/>
              </a:rPr>
              <a:t>2</a:t>
            </a:r>
          </a:p>
        </p:txBody>
      </p:sp>
      <p:pic>
        <p:nvPicPr>
          <p:cNvPr id="202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720" y="1807210"/>
            <a:ext cx="7750810" cy="4270375"/>
          </a:xfrm>
          <a:prstGeom prst="rect">
            <a:avLst/>
          </a:prstGeom>
        </p:spPr>
      </p:pic>
      <p:cxnSp>
        <p:nvCxnSpPr>
          <p:cNvPr id="203" name="Straight Connector 202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6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075"/>
          </a:xfrm>
          <a:prstGeom prst="rect">
            <a:avLst/>
          </a:prstGeom>
          <a:noFill/>
          <a:ln w="131445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Example: </a:t>
            </a:r>
            <a:r>
              <a:rPr lang="en-US" sz="4000" spc="-60" dirty="0" smtClean="0">
                <a:solidFill>
                  <a:srgbClr val="0066CC"/>
                </a:solidFill>
                <a:latin typeface="Verdana" panose="22635452340000000000" pitchFamily="2"/>
              </a:rPr>
              <a:t>4.7</a:t>
            </a: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7" name="TextBox 6"/>
          <p:cNvSpPr txBox="1"/>
          <p:nvPr/>
        </p:nvSpPr>
        <p:spPr>
          <a:xfrm>
            <a:off x="323528" y="764704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/>
              <a:t>Determine the power supplied by 2V source:</a:t>
            </a:r>
            <a:endParaRPr lang="en-AU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268760"/>
            <a:ext cx="27051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1268760"/>
            <a:ext cx="295275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356992"/>
            <a:ext cx="2581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4077072"/>
            <a:ext cx="2647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1880" y="3356992"/>
            <a:ext cx="39719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87624" y="4941168"/>
            <a:ext cx="4829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75656" y="5661248"/>
            <a:ext cx="4286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Placeholder 223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60020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3119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Example: </a:t>
            </a:r>
            <a:r>
              <a:rPr lang="en-US" sz="4000" spc="-60" dirty="0" smtClean="0">
                <a:solidFill>
                  <a:srgbClr val="0066CC"/>
                </a:solidFill>
                <a:latin typeface="Verdana" panose="22635452340000000000" pitchFamily="2"/>
              </a:rPr>
              <a:t>4.8</a:t>
            </a: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10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227" name="Text Placeholder 226"/>
          <p:cNvSpPr>
            <a:spLocks noGrp="1"/>
          </p:cNvSpPr>
          <p:nvPr>
            <p:ph type="body" idx="10"/>
          </p:nvPr>
        </p:nvSpPr>
        <p:spPr>
          <a:xfrm>
            <a:off x="97790" y="681990"/>
            <a:ext cx="9012555" cy="9944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525780" rIns="0" bIns="0" anchor="t"/>
          <a:lstStyle/>
          <a:p>
            <a:pPr marL="731520" marR="0" indent="0" algn="l">
              <a:lnSpc>
                <a:spcPct val="81599"/>
              </a:lnSpc>
              <a:spcAft>
                <a:spcPts val="540"/>
              </a:spcAft>
            </a:pPr>
            <a:r>
              <a:rPr lang="en-US" sz="2800" b="1" spc="0">
                <a:solidFill>
                  <a:srgbClr val="000000"/>
                </a:solidFill>
                <a:latin typeface="Arial" panose="22635452340000000000" pitchFamily="2"/>
              </a:rPr>
              <a:t>determine the three mesh currents</a:t>
            </a:r>
          </a:p>
        </p:txBody>
      </p:sp>
      <p:pic>
        <p:nvPicPr>
          <p:cNvPr id="229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70" y="1676400"/>
            <a:ext cx="8750935" cy="2727960"/>
          </a:xfrm>
          <a:prstGeom prst="rect">
            <a:avLst/>
          </a:prstGeom>
        </p:spPr>
      </p:pic>
      <p:pic>
        <p:nvPicPr>
          <p:cNvPr id="231" name="Image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4170" y="4971415"/>
            <a:ext cx="4691380" cy="914400"/>
          </a:xfrm>
          <a:prstGeom prst="rect">
            <a:avLst/>
          </a:prstGeom>
        </p:spPr>
      </p:pic>
      <p:cxnSp>
        <p:nvCxnSpPr>
          <p:cNvPr id="232" name="Straight Connector 231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Placeholder 234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505460"/>
          </a:xfrm>
          <a:prstGeom prst="rect">
            <a:avLst/>
          </a:prstGeom>
          <a:noFill/>
          <a:ln w="176530" cmpd="sng">
            <a:noFill/>
            <a:prstDash val="solid"/>
          </a:ln>
        </p:spPr>
        <p:txBody>
          <a:bodyPr lIns="0" tIns="0" rIns="0" bIns="0" anchor="t"/>
          <a:lstStyle/>
          <a:p>
            <a:pPr marL="411480" marR="0" indent="0" algn="l">
              <a:lnSpc>
                <a:spcPct val="7775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Practice: </a:t>
            </a:r>
            <a:r>
              <a:rPr lang="en-US" sz="4000" spc="-60" dirty="0" smtClean="0">
                <a:solidFill>
                  <a:srgbClr val="0066CC"/>
                </a:solidFill>
                <a:latin typeface="Verdana" panose="22635452340000000000" pitchFamily="2"/>
              </a:rPr>
              <a:t>4.7</a:t>
            </a: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238" name="Text Placeholder 237"/>
          <p:cNvSpPr>
            <a:spLocks noGrp="1"/>
          </p:cNvSpPr>
          <p:nvPr>
            <p:ph type="body" idx="10"/>
          </p:nvPr>
        </p:nvSpPr>
        <p:spPr>
          <a:xfrm>
            <a:off x="877570" y="720090"/>
            <a:ext cx="7315200" cy="9105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l">
              <a:lnSpc>
                <a:spcPct val="95999"/>
              </a:lnSpc>
              <a:spcAft>
                <a:spcPts val="1080"/>
              </a:spcAft>
            </a:pP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Determine i</a:t>
            </a:r>
            <a:r>
              <a:rPr lang="en-US" sz="1850" spc="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2800" spc="0">
                <a:solidFill>
                  <a:srgbClr val="000000"/>
                </a:solidFill>
                <a:latin typeface="Arial" panose="22635452340000000000" pitchFamily="2"/>
              </a:rPr>
              <a:t> and i</a:t>
            </a:r>
            <a:r>
              <a:rPr lang="en-US" sz="1850" spc="0">
                <a:solidFill>
                  <a:srgbClr val="000000"/>
                </a:solidFill>
                <a:latin typeface="Arial" panose="22635452340000000000" pitchFamily="2"/>
              </a:rPr>
              <a:t>2</a:t>
            </a:r>
          </a:p>
        </p:txBody>
      </p:sp>
      <p:pic>
        <p:nvPicPr>
          <p:cNvPr id="240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215" y="1630680"/>
            <a:ext cx="6943090" cy="4294505"/>
          </a:xfrm>
          <a:prstGeom prst="rect">
            <a:avLst/>
          </a:prstGeom>
        </p:spPr>
      </p:pic>
      <p:cxnSp>
        <p:nvCxnSpPr>
          <p:cNvPr id="241" name="Straight Connector 240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81"/>
          <p:cNvSpPr>
            <a:spLocks noGrp="1"/>
          </p:cNvSpPr>
          <p:nvPr>
            <p:ph type="body" idx="10"/>
          </p:nvPr>
        </p:nvSpPr>
        <p:spPr>
          <a:xfrm>
            <a:off x="629920" y="114300"/>
            <a:ext cx="8458200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>
            <a:normAutofit fontScale="85000" lnSpcReduction="10000"/>
          </a:bodyPr>
          <a:lstStyle/>
          <a:p>
            <a:pPr marL="0" marR="0" indent="0" algn="l">
              <a:lnSpc>
                <a:spcPct val="87359"/>
              </a:lnSpc>
              <a:spcAft>
                <a:spcPts val="0"/>
              </a:spcAft>
            </a:pPr>
            <a:r>
              <a:rPr lang="en-US" sz="4000" spc="-15" dirty="0" smtClean="0">
                <a:solidFill>
                  <a:srgbClr val="0066CC"/>
                </a:solidFill>
                <a:latin typeface="Verdana" panose="22635452340000000000" pitchFamily="2"/>
              </a:rPr>
              <a:t>Nodal Analysis:</a:t>
            </a:r>
            <a:r>
              <a:rPr lang="en-US" sz="3600" spc="-15" dirty="0" smtClean="0">
                <a:solidFill>
                  <a:srgbClr val="0066CC"/>
                </a:solidFill>
                <a:latin typeface="Verdana" panose="22635452340000000000" pitchFamily="2"/>
              </a:rPr>
              <a:t>(Node-Voltage Analysis)</a:t>
            </a:r>
            <a:endParaRPr lang="en-US" sz="3600" b="1" spc="-15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9920" y="701040"/>
            <a:ext cx="783526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764704"/>
            <a:ext cx="84201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1988840"/>
            <a:ext cx="421957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5229200"/>
            <a:ext cx="6978232" cy="662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23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60020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3119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Example: </a:t>
            </a:r>
            <a:r>
              <a:rPr lang="en-US" sz="4000" spc="-60" dirty="0" smtClean="0">
                <a:solidFill>
                  <a:srgbClr val="0066CC"/>
                </a:solidFill>
                <a:latin typeface="Verdana" panose="22635452340000000000" pitchFamily="2"/>
              </a:rPr>
              <a:t>4.9</a:t>
            </a: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10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pSp>
        <p:nvGrpSpPr>
          <p:cNvPr id="12" name="Group 11"/>
          <p:cNvGrpSpPr/>
          <p:nvPr/>
        </p:nvGrpSpPr>
        <p:grpSpPr>
          <a:xfrm>
            <a:off x="467544" y="836712"/>
            <a:ext cx="7632848" cy="400110"/>
            <a:chOff x="467544" y="1124744"/>
            <a:chExt cx="7632848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124744"/>
              <a:ext cx="7632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dirty="0" smtClean="0">
                  <a:latin typeface="Arial" pitchFamily="34" charset="0"/>
                  <a:cs typeface="Arial" pitchFamily="34" charset="0"/>
                </a:rPr>
                <a:t>Determine    in the circuit</a:t>
              </a:r>
              <a:endParaRPr lang="en-AU" sz="20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63688" y="1189509"/>
              <a:ext cx="190500" cy="295275"/>
            </a:xfrm>
            <a:prstGeom prst="rect">
              <a:avLst/>
            </a:prstGeom>
            <a:noFill/>
          </p:spPr>
        </p:pic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268760"/>
            <a:ext cx="325524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1050288"/>
            <a:ext cx="3376414" cy="2124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3573016"/>
            <a:ext cx="6696744" cy="266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 Placeholder 252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noFill/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 dirty="0">
                <a:solidFill>
                  <a:srgbClr val="0066CC"/>
                </a:solidFill>
                <a:latin typeface="Verdana" panose="22635452340000000000" pitchFamily="2"/>
              </a:rPr>
              <a:t>The </a:t>
            </a:r>
            <a:r>
              <a:rPr lang="en-US" sz="4000" spc="-40" dirty="0" err="1" smtClean="0">
                <a:solidFill>
                  <a:srgbClr val="0066CC"/>
                </a:solidFill>
                <a:latin typeface="Verdana" panose="22635452340000000000" pitchFamily="2"/>
              </a:rPr>
              <a:t>Supermesh</a:t>
            </a:r>
            <a:r>
              <a:rPr lang="en-US" sz="4000" spc="-40" dirty="0" smtClean="0">
                <a:solidFill>
                  <a:srgbClr val="0066CC"/>
                </a:solidFill>
                <a:latin typeface="Verdana" panose="22635452340000000000" pitchFamily="2"/>
              </a:rPr>
              <a:t>: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258" name="Text Placeholder 257"/>
          <p:cNvSpPr>
            <a:spLocks noGrp="1"/>
          </p:cNvSpPr>
          <p:nvPr>
            <p:ph type="body" idx="10"/>
          </p:nvPr>
        </p:nvSpPr>
        <p:spPr>
          <a:xfrm>
            <a:off x="135890" y="716280"/>
            <a:ext cx="8521700" cy="80772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731520" marR="0" indent="0" algn="l">
              <a:lnSpc>
                <a:spcPct val="81599"/>
              </a:lnSpc>
              <a:spcAft>
                <a:spcPts val="162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Find the three mesh currents in the circuit below.</a:t>
            </a:r>
          </a:p>
        </p:txBody>
      </p:sp>
      <p:pic>
        <p:nvPicPr>
          <p:cNvPr id="260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1524000"/>
            <a:ext cx="6781800" cy="4986655"/>
          </a:xfrm>
          <a:prstGeom prst="rect">
            <a:avLst/>
          </a:prstGeom>
        </p:spPr>
      </p:pic>
      <p:cxnSp>
        <p:nvCxnSpPr>
          <p:cNvPr id="261" name="Straight Connector 260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 Placeholder 263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noFill/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 dirty="0">
                <a:solidFill>
                  <a:srgbClr val="0066CC"/>
                </a:solidFill>
                <a:latin typeface="Verdana" panose="22635452340000000000" pitchFamily="2"/>
              </a:rPr>
              <a:t>The </a:t>
            </a:r>
            <a:r>
              <a:rPr lang="en-US" sz="4000" spc="-40" dirty="0" err="1">
                <a:solidFill>
                  <a:srgbClr val="0066CC"/>
                </a:solidFill>
                <a:latin typeface="Verdana" panose="22635452340000000000" pitchFamily="2"/>
              </a:rPr>
              <a:t>Supermesh</a:t>
            </a:r>
            <a:r>
              <a:rPr lang="en-US" sz="4000" spc="-40" dirty="0">
                <a:solidFill>
                  <a:srgbClr val="0066CC"/>
                </a:solidFill>
                <a:latin typeface="Verdana" panose="22635452340000000000" pitchFamily="2"/>
              </a:rPr>
              <a:t>: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268" name="Text Placeholder 267"/>
          <p:cNvSpPr>
            <a:spLocks noGrp="1"/>
          </p:cNvSpPr>
          <p:nvPr>
            <p:ph type="body" idx="10"/>
          </p:nvPr>
        </p:nvSpPr>
        <p:spPr>
          <a:xfrm>
            <a:off x="588645" y="681990"/>
            <a:ext cx="8521700" cy="84201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65760" rIns="0" bIns="0" anchor="t"/>
          <a:lstStyle/>
          <a:p>
            <a:pPr marL="274320" marR="0" indent="0" algn="l">
              <a:lnSpc>
                <a:spcPct val="81599"/>
              </a:lnSpc>
              <a:spcAft>
                <a:spcPts val="162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Find the three mesh currents in the circuit below.</a:t>
            </a:r>
          </a:p>
        </p:txBody>
      </p:sp>
      <p:pic>
        <p:nvPicPr>
          <p:cNvPr id="272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450" y="4858385"/>
            <a:ext cx="4078605" cy="792480"/>
          </a:xfrm>
          <a:prstGeom prst="rect">
            <a:avLst/>
          </a:prstGeom>
        </p:spPr>
      </p:pic>
      <p:cxnSp>
        <p:nvCxnSpPr>
          <p:cNvPr id="273" name="Straight Connector 272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556792"/>
            <a:ext cx="860107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 Placeholder 275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noFill/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 dirty="0">
                <a:solidFill>
                  <a:srgbClr val="0066CC"/>
                </a:solidFill>
                <a:latin typeface="Verdana" panose="22635452340000000000" pitchFamily="2"/>
              </a:rPr>
              <a:t>The </a:t>
            </a:r>
            <a:r>
              <a:rPr lang="en-US" sz="4000" spc="-40" dirty="0" err="1">
                <a:solidFill>
                  <a:srgbClr val="0066CC"/>
                </a:solidFill>
                <a:latin typeface="Verdana" panose="22635452340000000000" pitchFamily="2"/>
              </a:rPr>
              <a:t>Supermesh</a:t>
            </a:r>
            <a:r>
              <a:rPr lang="en-US" sz="4000" spc="-40" dirty="0">
                <a:solidFill>
                  <a:srgbClr val="0066CC"/>
                </a:solidFill>
                <a:latin typeface="Verdana" panose="22635452340000000000" pitchFamily="2"/>
              </a:rPr>
              <a:t>: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pic>
        <p:nvPicPr>
          <p:cNvPr id="280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230" y="1009015"/>
            <a:ext cx="8336280" cy="3785235"/>
          </a:xfrm>
          <a:prstGeom prst="rect">
            <a:avLst/>
          </a:prstGeom>
        </p:spPr>
      </p:pic>
      <p:pic>
        <p:nvPicPr>
          <p:cNvPr id="282" name="Image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230" y="5452745"/>
            <a:ext cx="4337050" cy="899160"/>
          </a:xfrm>
          <a:prstGeom prst="rect">
            <a:avLst/>
          </a:prstGeom>
        </p:spPr>
      </p:pic>
      <p:cxnSp>
        <p:nvCxnSpPr>
          <p:cNvPr id="283" name="Straight Connector 282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Placeholder 285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noFill/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>
                <a:solidFill>
                  <a:srgbClr val="0066CC"/>
                </a:solidFill>
                <a:latin typeface="Verdana" panose="22635452340000000000" pitchFamily="2"/>
              </a:rPr>
              <a:t>The Supermesh:	</a:t>
            </a:r>
            <a:r>
              <a:rPr lang="en-US" sz="1150" b="1" spc="20">
                <a:solidFill>
                  <a:srgbClr val="000080"/>
                </a:solidFill>
                <a:latin typeface="Arial Narrow" panose="22635452340000000000" pitchFamily="2"/>
              </a:rPr>
              <a:t>Page 27</a:t>
            </a:r>
          </a:p>
        </p:txBody>
      </p:sp>
      <p:sp>
        <p:nvSpPr>
          <p:cNvPr id="287" name="Text Placeholder 286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196850" cmpd="sng">
            <a:noFill/>
            <a:prstDash val="solid"/>
          </a:ln>
        </p:spPr>
        <p:txBody>
          <a:bodyPr lIns="0" tIns="0" rIns="0" bIns="0" anchor="t"/>
          <a:lstStyle/>
          <a:p>
            <a:pPr marL="50292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40" dirty="0">
                <a:solidFill>
                  <a:srgbClr val="0066CC"/>
                </a:solidFill>
                <a:latin typeface="Verdana" panose="22635452340000000000" pitchFamily="2"/>
              </a:rPr>
              <a:t>The </a:t>
            </a:r>
            <a:r>
              <a:rPr lang="en-US" sz="4000" spc="-40" dirty="0" err="1">
                <a:solidFill>
                  <a:srgbClr val="0066CC"/>
                </a:solidFill>
                <a:latin typeface="Verdana" panose="22635452340000000000" pitchFamily="2"/>
              </a:rPr>
              <a:t>Supermesh</a:t>
            </a:r>
            <a:r>
              <a:rPr lang="en-US" sz="4000" spc="-40" dirty="0">
                <a:solidFill>
                  <a:srgbClr val="0066CC"/>
                </a:solidFill>
                <a:latin typeface="Verdana" panose="22635452340000000000" pitchFamily="2"/>
              </a:rPr>
              <a:t>: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290" name="Text Placeholder 289"/>
          <p:cNvSpPr>
            <a:spLocks noGrp="1"/>
          </p:cNvSpPr>
          <p:nvPr>
            <p:ph type="body" idx="10"/>
          </p:nvPr>
        </p:nvSpPr>
        <p:spPr>
          <a:xfrm>
            <a:off x="643255" y="681990"/>
            <a:ext cx="8458200" cy="75374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37160" rIns="0" bIns="0" anchor="t"/>
          <a:lstStyle/>
          <a:p>
            <a:pPr marL="365760" marR="0" indent="0" algn="l">
              <a:lnSpc>
                <a:spcPct val="81599"/>
              </a:lnSpc>
              <a:spcAft>
                <a:spcPts val="270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Find the three mesh currents in the circuit below.</a:t>
            </a:r>
          </a:p>
        </p:txBody>
      </p:sp>
      <p:pic>
        <p:nvPicPr>
          <p:cNvPr id="292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270" y="1435735"/>
            <a:ext cx="2809875" cy="4904105"/>
          </a:xfrm>
          <a:prstGeom prst="rect">
            <a:avLst/>
          </a:prstGeom>
        </p:spPr>
      </p:pic>
      <p:sp>
        <p:nvSpPr>
          <p:cNvPr id="293" name="Text Placeholder 292"/>
          <p:cNvSpPr>
            <a:spLocks noGrp="1"/>
          </p:cNvSpPr>
          <p:nvPr>
            <p:ph type="body" idx="10"/>
          </p:nvPr>
        </p:nvSpPr>
        <p:spPr>
          <a:xfrm>
            <a:off x="3910330" y="1435735"/>
            <a:ext cx="4838700" cy="257238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228600" rIns="0" bIns="0" anchor="t"/>
          <a:lstStyle/>
          <a:p>
            <a:pPr marL="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600" b="1" spc="-30" dirty="0">
                <a:solidFill>
                  <a:srgbClr val="000000"/>
                </a:solidFill>
                <a:latin typeface="Arial" panose="22635452340000000000" pitchFamily="2"/>
              </a:rPr>
              <a:t>Creating a “</a:t>
            </a:r>
            <a:r>
              <a:rPr lang="en-US" sz="1600" b="1" spc="-30" dirty="0" err="1">
                <a:solidFill>
                  <a:srgbClr val="000000"/>
                </a:solidFill>
                <a:latin typeface="Arial" panose="22635452340000000000" pitchFamily="2"/>
              </a:rPr>
              <a:t>supermesh</a:t>
            </a:r>
            <a:r>
              <a:rPr lang="en-US" sz="1600" b="1" spc="-30" dirty="0">
                <a:solidFill>
                  <a:srgbClr val="000000"/>
                </a:solidFill>
                <a:latin typeface="Arial" panose="22635452340000000000" pitchFamily="2"/>
              </a:rPr>
              <a:t>” from meshes 1 and 3:</a:t>
            </a:r>
          </a:p>
          <a:p>
            <a:pPr marL="274320" marR="0" indent="0" algn="l">
              <a:lnSpc>
                <a:spcPct val="95999"/>
              </a:lnSpc>
              <a:spcBef>
                <a:spcPts val="1080"/>
              </a:spcBef>
              <a:spcAft>
                <a:spcPts val="0"/>
              </a:spcAft>
              <a:tabLst>
                <a:tab pos="4776470" algn="r"/>
              </a:tabLst>
            </a:pPr>
            <a:r>
              <a:rPr lang="en-US" sz="1600" spc="60" dirty="0">
                <a:solidFill>
                  <a:srgbClr val="000000"/>
                </a:solidFill>
                <a:latin typeface="Arial" panose="22635452340000000000" pitchFamily="2"/>
              </a:rPr>
              <a:t>-7 + 1 (</a:t>
            </a:r>
            <a:r>
              <a:rPr lang="en-US" sz="1600" i="1" spc="60" dirty="0">
                <a:solidFill>
                  <a:srgbClr val="000000"/>
                </a:solidFill>
                <a:latin typeface="Arial" panose="22635452340000000000" pitchFamily="2"/>
              </a:rPr>
              <a:t> i</a:t>
            </a:r>
            <a:r>
              <a:rPr lang="en-US" sz="1050" spc="60" dirty="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60" dirty="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60" dirty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60" dirty="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60" dirty="0">
                <a:solidFill>
                  <a:srgbClr val="000000"/>
                </a:solidFill>
                <a:latin typeface="Arial" panose="22635452340000000000" pitchFamily="2"/>
              </a:rPr>
              <a:t> ) + 3 ( </a:t>
            </a:r>
            <a:r>
              <a:rPr lang="en-US" sz="1600" i="1" spc="60" dirty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60" dirty="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60" dirty="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60" dirty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60" dirty="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60" dirty="0">
                <a:solidFill>
                  <a:srgbClr val="000000"/>
                </a:solidFill>
                <a:latin typeface="Arial" panose="22635452340000000000" pitchFamily="2"/>
              </a:rPr>
              <a:t> ) + 1 </a:t>
            </a:r>
            <a:r>
              <a:rPr lang="en-US" sz="1600" i="1" spc="60" dirty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60" dirty="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60" dirty="0">
                <a:solidFill>
                  <a:srgbClr val="000000"/>
                </a:solidFill>
                <a:latin typeface="Arial" panose="22635452340000000000" pitchFamily="2"/>
              </a:rPr>
              <a:t> = 0	</a:t>
            </a:r>
            <a:r>
              <a:rPr lang="en-US" sz="1600" spc="0" dirty="0">
                <a:solidFill>
                  <a:srgbClr val="000000"/>
                </a:solidFill>
                <a:latin typeface="Arial" panose="22635452340000000000" pitchFamily="2"/>
              </a:rPr>
              <a:t>[1]</a:t>
            </a:r>
          </a:p>
          <a:p>
            <a:pPr marL="45720" marR="0" indent="0" algn="l">
              <a:lnSpc>
                <a:spcPct val="84479"/>
              </a:lnSpc>
              <a:spcBef>
                <a:spcPts val="2340"/>
              </a:spcBef>
              <a:spcAft>
                <a:spcPts val="0"/>
              </a:spcAft>
            </a:pPr>
            <a:r>
              <a:rPr lang="en-US" sz="1600" b="1" spc="0" dirty="0">
                <a:solidFill>
                  <a:srgbClr val="000000"/>
                </a:solidFill>
                <a:latin typeface="Arial" panose="22635452340000000000" pitchFamily="2"/>
              </a:rPr>
              <a:t>Around mesh 2:</a:t>
            </a:r>
          </a:p>
          <a:p>
            <a:pPr marL="320040" marR="0" indent="0" algn="l">
              <a:lnSpc>
                <a:spcPct val="95999"/>
              </a:lnSpc>
              <a:spcBef>
                <a:spcPts val="1260"/>
              </a:spcBef>
              <a:spcAft>
                <a:spcPts val="0"/>
              </a:spcAft>
              <a:tabLst>
                <a:tab pos="4831080" algn="r"/>
              </a:tabLst>
            </a:pPr>
            <a:r>
              <a:rPr lang="en-US" sz="1600" spc="70" dirty="0">
                <a:solidFill>
                  <a:srgbClr val="000000"/>
                </a:solidFill>
                <a:latin typeface="Arial" panose="22635452340000000000" pitchFamily="2"/>
              </a:rPr>
              <a:t>1 (</a:t>
            </a:r>
            <a:r>
              <a:rPr lang="en-US" sz="1600" i="1" spc="70" dirty="0">
                <a:solidFill>
                  <a:srgbClr val="000000"/>
                </a:solidFill>
                <a:latin typeface="Arial" panose="22635452340000000000" pitchFamily="2"/>
              </a:rPr>
              <a:t> i</a:t>
            </a:r>
            <a:r>
              <a:rPr lang="en-US" sz="1050" spc="70" dirty="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70" dirty="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70" dirty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 dirty="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70" dirty="0">
                <a:solidFill>
                  <a:srgbClr val="000000"/>
                </a:solidFill>
                <a:latin typeface="Arial" panose="22635452340000000000" pitchFamily="2"/>
              </a:rPr>
              <a:t> ) + 2 </a:t>
            </a:r>
            <a:r>
              <a:rPr lang="en-US" sz="1600" i="1" spc="70" dirty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 dirty="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70" dirty="0">
                <a:solidFill>
                  <a:srgbClr val="000000"/>
                </a:solidFill>
                <a:latin typeface="Arial" panose="22635452340000000000" pitchFamily="2"/>
              </a:rPr>
              <a:t> + 3 ( </a:t>
            </a:r>
            <a:r>
              <a:rPr lang="en-US" sz="1600" i="1" spc="70" dirty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 dirty="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70" dirty="0">
                <a:solidFill>
                  <a:srgbClr val="000000"/>
                </a:solidFill>
                <a:latin typeface="Arial" panose="22635452340000000000" pitchFamily="2"/>
              </a:rPr>
              <a:t> - </a:t>
            </a:r>
            <a:r>
              <a:rPr lang="en-US" sz="1600" i="1" spc="70" dirty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70" dirty="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70" dirty="0">
                <a:solidFill>
                  <a:srgbClr val="000000"/>
                </a:solidFill>
                <a:latin typeface="Arial" panose="22635452340000000000" pitchFamily="2"/>
              </a:rPr>
              <a:t> ) = 0	</a:t>
            </a:r>
            <a:r>
              <a:rPr lang="en-US" sz="1600" spc="0" dirty="0">
                <a:solidFill>
                  <a:srgbClr val="000000"/>
                </a:solidFill>
                <a:latin typeface="Arial" panose="22635452340000000000" pitchFamily="2"/>
              </a:rPr>
              <a:t>[2]</a:t>
            </a:r>
          </a:p>
          <a:p>
            <a:pPr marL="320040" marR="0" indent="-274320" algn="l">
              <a:lnSpc>
                <a:spcPct val="143999"/>
              </a:lnSpc>
              <a:spcBef>
                <a:spcPts val="1080"/>
              </a:spcBef>
              <a:spcAft>
                <a:spcPts val="0"/>
              </a:spcAft>
              <a:tabLst>
                <a:tab pos="4831080" algn="r"/>
              </a:tabLst>
            </a:pPr>
            <a:r>
              <a:rPr lang="en-US" sz="1600" b="1" spc="-30" dirty="0">
                <a:solidFill>
                  <a:srgbClr val="000000"/>
                </a:solidFill>
                <a:latin typeface="Arial" panose="22635452340000000000" pitchFamily="2"/>
              </a:rPr>
              <a:t>Finally, we relate the currents in meshes 1 and 3: </a:t>
            </a:r>
            <a:r>
              <a:rPr lang="en-US" sz="1600" b="1" spc="-30" dirty="0" smtClean="0">
                <a:solidFill>
                  <a:srgbClr val="000000"/>
                </a:solidFill>
                <a:latin typeface="Arial" panose="22635452340000000000" pitchFamily="2"/>
              </a:rPr>
              <a:t> </a:t>
            </a:r>
            <a:r>
              <a:rPr lang="en-US" sz="1600" i="1" spc="110" dirty="0" smtClean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110" dirty="0" smtClean="0">
                <a:solidFill>
                  <a:srgbClr val="000000"/>
                </a:solidFill>
                <a:latin typeface="Arial" panose="22635452340000000000" pitchFamily="2"/>
              </a:rPr>
              <a:t>1</a:t>
            </a:r>
            <a:r>
              <a:rPr lang="en-US" sz="1600" spc="110" dirty="0" smtClean="0">
                <a:solidFill>
                  <a:srgbClr val="000000"/>
                </a:solidFill>
                <a:latin typeface="Arial" panose="22635452340000000000" pitchFamily="2"/>
              </a:rPr>
              <a:t> </a:t>
            </a:r>
            <a:r>
              <a:rPr lang="en-US" sz="1600" spc="110" dirty="0">
                <a:solidFill>
                  <a:srgbClr val="000000"/>
                </a:solidFill>
                <a:latin typeface="Arial" panose="22635452340000000000" pitchFamily="2"/>
              </a:rPr>
              <a:t>- </a:t>
            </a:r>
            <a:r>
              <a:rPr lang="en-US" sz="1600" i="1" spc="110" dirty="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110" dirty="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110" dirty="0">
                <a:solidFill>
                  <a:srgbClr val="000000"/>
                </a:solidFill>
                <a:latin typeface="Arial" panose="22635452340000000000" pitchFamily="2"/>
              </a:rPr>
              <a:t> = 7	</a:t>
            </a:r>
            <a:r>
              <a:rPr lang="en-US" sz="1600" spc="0" dirty="0">
                <a:solidFill>
                  <a:srgbClr val="000000"/>
                </a:solidFill>
                <a:latin typeface="Arial" panose="22635452340000000000" pitchFamily="2"/>
              </a:rPr>
              <a:t>[3]</a:t>
            </a:r>
          </a:p>
        </p:txBody>
      </p:sp>
      <p:graphicFrame>
        <p:nvGraphicFramePr>
          <p:cNvPr id="296" name="table 296"/>
          <p:cNvGraphicFramePr>
            <a:graphicFrameLocks noGrp="1"/>
          </p:cNvGraphicFramePr>
          <p:nvPr/>
        </p:nvGraphicFramePr>
        <p:xfrm>
          <a:off x="3910330" y="4008120"/>
          <a:ext cx="4838700" cy="1437005"/>
        </p:xfrm>
        <a:graphic>
          <a:graphicData uri="http://schemas.openxmlformats.org/drawingml/2006/table">
            <a:tbl>
              <a:tblPr/>
              <a:tblGrid>
                <a:gridCol w="1237615"/>
                <a:gridCol w="1224915"/>
                <a:gridCol w="289560"/>
                <a:gridCol w="615950"/>
                <a:gridCol w="1470660"/>
              </a:tblGrid>
              <a:tr h="368935">
                <a:tc gridSpan="2">
                  <a:txBody>
                    <a:bodyPr/>
                    <a:lstStyle/>
                    <a:p>
                      <a:pPr marL="0" marR="1101725" indent="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-1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Rearranging,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/>
                    </a:p>
                  </a:txBody>
                  <a:tcPr marL="0" marR="0" marT="0" marB="0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/>
                    </a:p>
                  </a:txBody>
                  <a:tcPr marL="0" marR="0" marT="0" marB="0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/>
                    </a:p>
                  </a:txBody>
                  <a:tcPr marL="0" marR="0" marT="0" marB="0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</a:tr>
              <a:tr h="368935">
                <a:tc gridSpan="2">
                  <a:txBody>
                    <a:bodyPr/>
                    <a:lstStyle/>
                    <a:p>
                      <a:pPr marL="958215" marR="0" indent="0" algn="l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344420" algn="r"/>
                        </a:tabLst>
                      </a:pPr>
                      <a:r>
                        <a:rPr lang="en-US" sz="1600" i="1" spc="-20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i</a:t>
                      </a:r>
                      <a:r>
                        <a:rPr lang="en-US" sz="1050" spc="-20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1</a:t>
                      </a:r>
                      <a:r>
                        <a:rPr lang="en-US" sz="1600" spc="-20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	</a:t>
                      </a:r>
                      <a:r>
                        <a:rPr lang="en-US" sz="1600" spc="9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- 4 </a:t>
                      </a:r>
                      <a:r>
                        <a:rPr lang="en-US" sz="1600" i="1" spc="9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i</a:t>
                      </a:r>
                      <a:r>
                        <a:rPr lang="en-US" sz="1050" spc="9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2</a:t>
                      </a:r>
                      <a:r>
                        <a:rPr lang="en-US" sz="1600" spc="9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 + 4 </a:t>
                      </a:r>
                      <a:r>
                        <a:rPr lang="en-US" sz="1600" i="1" spc="9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i</a:t>
                      </a:r>
                      <a:r>
                        <a:rPr lang="en-US" sz="1050" spc="9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3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14300" indent="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=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447040" indent="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7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882015" indent="22860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endParaRPr/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958215" marR="0" indent="0" algn="l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-</a:t>
                      </a:r>
                      <a:r>
                        <a:rPr lang="en-US" sz="1600" i="1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i</a:t>
                      </a:r>
                      <a:r>
                        <a:rPr lang="en-US" sz="105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1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54610" indent="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8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+ 6</a:t>
                      </a:r>
                      <a:r>
                        <a:rPr lang="en-US" sz="1600" i="1" spc="8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 i</a:t>
                      </a:r>
                      <a:r>
                        <a:rPr lang="en-US" sz="1050" spc="8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2</a:t>
                      </a:r>
                      <a:r>
                        <a:rPr lang="en-US" sz="1600" spc="8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 - 3 </a:t>
                      </a:r>
                      <a:r>
                        <a:rPr lang="en-US" sz="1600" i="1" spc="8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i</a:t>
                      </a:r>
                      <a:r>
                        <a:rPr lang="en-US" sz="1050" spc="8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3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57150" indent="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=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389890" indent="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882015" indent="22860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 startAt="2"/>
                      </a:pPr>
                      <a:endParaRPr/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marL="958215" marR="0" indent="0" algn="l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i</a:t>
                      </a:r>
                      <a:r>
                        <a:rPr lang="en-US" sz="105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1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54610" indent="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52525" algn="r"/>
                        </a:tabLst>
                      </a:pPr>
                      <a:r>
                        <a:rPr lang="en-US" sz="160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-	</a:t>
                      </a:r>
                      <a:r>
                        <a:rPr lang="en-US" sz="1600" i="1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i</a:t>
                      </a:r>
                      <a:r>
                        <a:rPr lang="en-US" sz="105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3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57150" indent="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=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389890" indent="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spc="0">
                          <a:solidFill>
                            <a:srgbClr val="000000"/>
                          </a:solidFill>
                          <a:latin typeface="Arial" panose="22635452340000000000" pitchFamily="2"/>
                        </a:rPr>
                        <a:t>7</a:t>
                      </a:r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882015" indent="228600" algn="r">
                        <a:lnSpc>
                          <a:spcPct val="95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AutoNum type="arabicPeriod"/>
                      </a:pPr>
                      <a:endParaRPr/>
                    </a:p>
                  </a:txBody>
                  <a:tcPr marL="0" marR="0" marT="0" marB="0" anchor="ctr">
                    <a:lnL w="0" cmpd="sng">
                      <a:noFill/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97" name="Text Placeholder 296"/>
          <p:cNvSpPr>
            <a:spLocks noGrp="1"/>
          </p:cNvSpPr>
          <p:nvPr>
            <p:ph type="body" idx="10"/>
          </p:nvPr>
        </p:nvSpPr>
        <p:spPr>
          <a:xfrm>
            <a:off x="3910330" y="5788025"/>
            <a:ext cx="4838700" cy="88074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18288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1600" b="1" spc="0">
                <a:solidFill>
                  <a:srgbClr val="000000"/>
                </a:solidFill>
                <a:latin typeface="Arial" panose="22635452340000000000" pitchFamily="2"/>
              </a:rPr>
              <a:t>Solving,</a:t>
            </a:r>
          </a:p>
          <a:p>
            <a:pPr marL="182880" marR="0" indent="0" algn="l">
              <a:lnSpc>
                <a:spcPct val="95999"/>
              </a:lnSpc>
              <a:spcBef>
                <a:spcPts val="720"/>
              </a:spcBef>
              <a:spcAft>
                <a:spcPts val="2160"/>
              </a:spcAft>
            </a:pP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1 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= 9 A,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2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 = 2.5 A, and </a:t>
            </a:r>
            <a:r>
              <a:rPr lang="en-US" sz="1600" i="1" spc="90">
                <a:solidFill>
                  <a:srgbClr val="000000"/>
                </a:solidFill>
                <a:latin typeface="Arial" panose="22635452340000000000" pitchFamily="2"/>
              </a:rPr>
              <a:t>i</a:t>
            </a:r>
            <a:r>
              <a:rPr lang="en-US" sz="1050" spc="90">
                <a:solidFill>
                  <a:srgbClr val="000000"/>
                </a:solidFill>
                <a:latin typeface="Arial" panose="22635452340000000000" pitchFamily="2"/>
              </a:rPr>
              <a:t>3</a:t>
            </a:r>
            <a:r>
              <a:rPr lang="en-US" sz="1600" spc="90">
                <a:solidFill>
                  <a:srgbClr val="000000"/>
                </a:solidFill>
                <a:latin typeface="Arial" panose="22635452340000000000" pitchFamily="2"/>
              </a:rPr>
              <a:t> = 2 A.</a:t>
            </a:r>
          </a:p>
        </p:txBody>
      </p:sp>
      <p:cxnSp>
        <p:nvCxnSpPr>
          <p:cNvPr id="298" name="Straight Connector 297"/>
          <p:cNvCxnSpPr/>
          <p:nvPr/>
        </p:nvCxnSpPr>
        <p:spPr>
          <a:xfrm>
            <a:off x="643255" y="701040"/>
            <a:ext cx="7821930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 Placeholder 300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06730"/>
          </a:xfrm>
          <a:prstGeom prst="rect">
            <a:avLst/>
          </a:prstGeom>
          <a:noFill/>
          <a:ln w="206375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3200"/>
              </a:lnSpc>
              <a:spcAft>
                <a:spcPts val="0"/>
              </a:spcAft>
              <a:tabLst>
                <a:tab pos="8951595" algn="r"/>
              </a:tabLst>
            </a:pPr>
            <a:r>
              <a:rPr lang="en-US" sz="4000" spc="-70" dirty="0">
                <a:solidFill>
                  <a:srgbClr val="0066CC"/>
                </a:solidFill>
                <a:latin typeface="Verdana" panose="22635452340000000000" pitchFamily="2"/>
              </a:rPr>
              <a:t>Practice: </a:t>
            </a:r>
            <a:r>
              <a:rPr lang="en-US" sz="4000" spc="-70" dirty="0" smtClean="0">
                <a:solidFill>
                  <a:srgbClr val="0066CC"/>
                </a:solidFill>
                <a:latin typeface="Verdana" panose="22635452340000000000" pitchFamily="2"/>
              </a:rPr>
              <a:t>4.10</a:t>
            </a:r>
            <a:r>
              <a:rPr lang="en-US" sz="4000" spc="-7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10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307" name="Text Placeholder 306"/>
          <p:cNvSpPr>
            <a:spLocks noGrp="1"/>
          </p:cNvSpPr>
          <p:nvPr>
            <p:ph type="body" idx="10"/>
          </p:nvPr>
        </p:nvSpPr>
        <p:spPr>
          <a:xfrm>
            <a:off x="83820" y="720090"/>
            <a:ext cx="8458200" cy="85852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65760" rIns="0" bIns="0" anchor="t"/>
          <a:lstStyle/>
          <a:p>
            <a:pPr marL="1280160" marR="0" indent="0" algn="l">
              <a:lnSpc>
                <a:spcPct val="95999"/>
              </a:lnSpc>
              <a:spcAft>
                <a:spcPts val="1440"/>
              </a:spcAft>
            </a:pP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Find the voltage </a:t>
            </a:r>
            <a:r>
              <a:rPr lang="en-US" sz="1800" b="1" i="1" spc="-40">
                <a:solidFill>
                  <a:srgbClr val="333399"/>
                </a:solidFill>
                <a:latin typeface="Arial" panose="22635452340000000000" pitchFamily="2"/>
              </a:rPr>
              <a:t>v</a:t>
            </a:r>
            <a:r>
              <a:rPr lang="en-US" sz="1200" b="1" spc="-40">
                <a:solidFill>
                  <a:srgbClr val="333399"/>
                </a:solidFill>
                <a:latin typeface="Arial" panose="22635452340000000000" pitchFamily="2"/>
              </a:rPr>
              <a:t>3</a:t>
            </a:r>
            <a:r>
              <a:rPr lang="en-US" sz="1800" b="1" spc="-40">
                <a:solidFill>
                  <a:srgbClr val="333399"/>
                </a:solidFill>
                <a:latin typeface="Arial" panose="22635452340000000000" pitchFamily="2"/>
              </a:rPr>
              <a:t> in the circuit below.</a:t>
            </a:r>
          </a:p>
        </p:txBody>
      </p:sp>
      <p:cxnSp>
        <p:nvCxnSpPr>
          <p:cNvPr id="310" name="Straight Connector 309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556792"/>
            <a:ext cx="54578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 Placeholder 334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noFill/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pic>
        <p:nvPicPr>
          <p:cNvPr id="342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1066800"/>
            <a:ext cx="8866505" cy="2731135"/>
          </a:xfrm>
          <a:prstGeom prst="rect">
            <a:avLst/>
          </a:prstGeom>
        </p:spPr>
      </p:pic>
      <p:cxnSp>
        <p:nvCxnSpPr>
          <p:cNvPr id="343" name="Straight Connector 342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 Placeholder 346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noFill/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pic>
        <p:nvPicPr>
          <p:cNvPr id="351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080" y="1121410"/>
            <a:ext cx="8302625" cy="5306695"/>
          </a:xfrm>
          <a:prstGeom prst="rect">
            <a:avLst/>
          </a:prstGeom>
        </p:spPr>
      </p:pic>
      <p:cxnSp>
        <p:nvCxnSpPr>
          <p:cNvPr id="352" name="Straight Connector 351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 Placeholder 355"/>
          <p:cNvSpPr>
            <a:spLocks noGrp="1"/>
          </p:cNvSpPr>
          <p:nvPr>
            <p:ph type="body" idx="10"/>
          </p:nvPr>
        </p:nvSpPr>
        <p:spPr>
          <a:xfrm>
            <a:off x="86995" y="114300"/>
            <a:ext cx="9012555" cy="601345"/>
          </a:xfrm>
          <a:prstGeom prst="rect">
            <a:avLst/>
          </a:prstGeom>
          <a:noFill/>
          <a:ln w="215900" cmpd="sng">
            <a:noFill/>
            <a:prstDash val="solid"/>
          </a:ln>
        </p:spPr>
        <p:txBody>
          <a:bodyPr lIns="0" tIns="0" rIns="0" bIns="0" anchor="t"/>
          <a:lstStyle/>
          <a:p>
            <a:pPr marL="548640" marR="0" indent="0" algn="l">
              <a:lnSpc>
                <a:spcPts val="32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A comparison: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pic>
        <p:nvPicPr>
          <p:cNvPr id="360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990" y="990600"/>
            <a:ext cx="3690620" cy="2051050"/>
          </a:xfrm>
          <a:prstGeom prst="rect">
            <a:avLst/>
          </a:prstGeom>
        </p:spPr>
      </p:pic>
      <p:pic>
        <p:nvPicPr>
          <p:cNvPr id="362" name="Image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8745" y="3185160"/>
            <a:ext cx="5117465" cy="3300730"/>
          </a:xfrm>
          <a:prstGeom prst="rect">
            <a:avLst/>
          </a:prstGeom>
        </p:spPr>
      </p:pic>
      <p:cxnSp>
        <p:nvCxnSpPr>
          <p:cNvPr id="363" name="Straight Connector 362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520259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3330" y="5517232"/>
            <a:ext cx="35814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481"/>
          <p:cNvSpPr>
            <a:spLocks noGrp="1"/>
          </p:cNvSpPr>
          <p:nvPr>
            <p:ph type="body" idx="10"/>
          </p:nvPr>
        </p:nvSpPr>
        <p:spPr>
          <a:xfrm>
            <a:off x="629920" y="114300"/>
            <a:ext cx="8458200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>
            <a:normAutofit fontScale="85000" lnSpcReduction="10000"/>
          </a:bodyPr>
          <a:lstStyle/>
          <a:p>
            <a:pPr marL="0" marR="0" indent="0" algn="l">
              <a:lnSpc>
                <a:spcPct val="87359"/>
              </a:lnSpc>
              <a:spcAft>
                <a:spcPts val="0"/>
              </a:spcAft>
            </a:pPr>
            <a:r>
              <a:rPr lang="en-US" sz="4000" spc="-15" dirty="0" smtClean="0">
                <a:solidFill>
                  <a:srgbClr val="0066CC"/>
                </a:solidFill>
                <a:latin typeface="Verdana" panose="22635452340000000000" pitchFamily="2"/>
              </a:rPr>
              <a:t>Nodal Analysis:</a:t>
            </a:r>
            <a:r>
              <a:rPr lang="en-US" sz="3600" spc="-15" dirty="0" smtClean="0">
                <a:solidFill>
                  <a:srgbClr val="0066CC"/>
                </a:solidFill>
                <a:latin typeface="Verdana" panose="22635452340000000000" pitchFamily="2"/>
              </a:rPr>
              <a:t>(Node-Voltage Analysis)</a:t>
            </a:r>
            <a:endParaRPr lang="en-US" sz="3600" b="1" spc="-15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9920" y="701040"/>
            <a:ext cx="783526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6258" y="2852936"/>
            <a:ext cx="4848731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836712"/>
            <a:ext cx="5372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340768"/>
            <a:ext cx="8667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504" y="1988840"/>
            <a:ext cx="86772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64210" y="3501008"/>
            <a:ext cx="89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65787" y="3501008"/>
            <a:ext cx="8667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60754" y="3573016"/>
            <a:ext cx="10477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1520" y="5517232"/>
            <a:ext cx="29527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9512" y="4293096"/>
            <a:ext cx="30099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79512" y="3356992"/>
            <a:ext cx="9525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3471" y="4293096"/>
            <a:ext cx="515302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2" name="Text Placeholder 481"/>
          <p:cNvSpPr>
            <a:spLocks noGrp="1"/>
          </p:cNvSpPr>
          <p:nvPr>
            <p:ph type="body" idx="10"/>
          </p:nvPr>
        </p:nvSpPr>
        <p:spPr>
          <a:xfrm>
            <a:off x="629920" y="114300"/>
            <a:ext cx="8458200" cy="5676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>
            <a:normAutofit fontScale="85000" lnSpcReduction="10000"/>
          </a:bodyPr>
          <a:lstStyle/>
          <a:p>
            <a:pPr marL="0" marR="0" indent="0" algn="l">
              <a:lnSpc>
                <a:spcPct val="87359"/>
              </a:lnSpc>
              <a:spcAft>
                <a:spcPts val="0"/>
              </a:spcAft>
            </a:pPr>
            <a:r>
              <a:rPr lang="en-US" sz="4000" spc="-15" dirty="0" smtClean="0">
                <a:solidFill>
                  <a:srgbClr val="0066CC"/>
                </a:solidFill>
                <a:latin typeface="Verdana" panose="22635452340000000000" pitchFamily="2"/>
              </a:rPr>
              <a:t>Nodal Analysis:</a:t>
            </a:r>
            <a:r>
              <a:rPr lang="en-US" sz="3600" spc="-15" dirty="0" smtClean="0">
                <a:solidFill>
                  <a:srgbClr val="0066CC"/>
                </a:solidFill>
                <a:latin typeface="Verdana" panose="22635452340000000000" pitchFamily="2"/>
              </a:rPr>
              <a:t>(Node-Voltage Analysis)</a:t>
            </a:r>
            <a:endParaRPr lang="en-US" sz="3600" b="1" spc="-15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483" name="Text Placeholder 482"/>
          <p:cNvSpPr>
            <a:spLocks noGrp="1"/>
          </p:cNvSpPr>
          <p:nvPr>
            <p:ph type="body" idx="10"/>
          </p:nvPr>
        </p:nvSpPr>
        <p:spPr>
          <a:xfrm>
            <a:off x="629920" y="681990"/>
            <a:ext cx="8458200" cy="136906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114300" rIns="0" bIns="0" anchor="t"/>
          <a:lstStyle/>
          <a:p>
            <a:pPr marL="91440" marR="0" indent="0" algn="l">
              <a:lnSpc>
                <a:spcPct val="95999"/>
              </a:lnSpc>
              <a:spcAft>
                <a:spcPts val="0"/>
              </a:spcAft>
            </a:pPr>
            <a:r>
              <a:rPr lang="en-US" sz="2800" spc="-30" dirty="0">
                <a:solidFill>
                  <a:srgbClr val="000000"/>
                </a:solidFill>
                <a:latin typeface="Arial" panose="22635452340000000000" pitchFamily="2"/>
              </a:rPr>
              <a:t>Nodal Analysis: is based on KCL</a:t>
            </a:r>
          </a:p>
          <a:p>
            <a:pPr marL="457200" marR="0" indent="0" algn="l">
              <a:lnSpc>
                <a:spcPct val="95999"/>
              </a:lnSpc>
              <a:spcBef>
                <a:spcPts val="1080"/>
              </a:spcBef>
              <a:spcAft>
                <a:spcPts val="0"/>
              </a:spcAft>
            </a:pPr>
            <a:r>
              <a:rPr lang="en-US" sz="1800" b="1" spc="-40" dirty="0">
                <a:solidFill>
                  <a:srgbClr val="333399"/>
                </a:solidFill>
                <a:latin typeface="Arial" panose="22635452340000000000" pitchFamily="2"/>
              </a:rPr>
              <a:t>Obtain values for the unknown voltages across the</a:t>
            </a:r>
          </a:p>
          <a:p>
            <a:pPr marL="457200" marR="0" indent="0" algn="l">
              <a:lnSpc>
                <a:spcPct val="81599"/>
              </a:lnSpc>
              <a:spcBef>
                <a:spcPts val="180"/>
              </a:spcBef>
              <a:spcAft>
                <a:spcPts val="1080"/>
              </a:spcAft>
            </a:pPr>
            <a:r>
              <a:rPr lang="en-US" sz="1800" b="1" spc="-40" dirty="0">
                <a:solidFill>
                  <a:srgbClr val="333399"/>
                </a:solidFill>
                <a:latin typeface="Arial" panose="22635452340000000000" pitchFamily="2"/>
              </a:rPr>
              <a:t>elements in the circuit below.</a:t>
            </a:r>
          </a:p>
        </p:txBody>
      </p:sp>
      <p:cxnSp>
        <p:nvCxnSpPr>
          <p:cNvPr id="492" name="Straight Connector 491"/>
          <p:cNvCxnSpPr/>
          <p:nvPr/>
        </p:nvCxnSpPr>
        <p:spPr>
          <a:xfrm>
            <a:off x="629920" y="701040"/>
            <a:ext cx="783526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718" y="1844824"/>
            <a:ext cx="58864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5805264"/>
            <a:ext cx="10001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 Placeholder 495"/>
          <p:cNvSpPr>
            <a:spLocks noGrp="1"/>
          </p:cNvSpPr>
          <p:nvPr>
            <p:ph type="body" idx="10"/>
          </p:nvPr>
        </p:nvSpPr>
        <p:spPr>
          <a:xfrm>
            <a:off x="362585" y="114300"/>
            <a:ext cx="8699500" cy="141859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137160" marR="0" indent="0" algn="l">
              <a:lnSpc>
                <a:spcPct val="77759"/>
              </a:lnSpc>
              <a:spcAft>
                <a:spcPts val="6840"/>
              </a:spcAft>
              <a:tabLst>
                <a:tab pos="8689975" algn="r"/>
              </a:tabLst>
            </a:pPr>
            <a:r>
              <a:rPr lang="en-US" sz="4000" spc="-80" dirty="0">
                <a:solidFill>
                  <a:srgbClr val="0066CC"/>
                </a:solidFill>
                <a:latin typeface="Verdana" panose="22635452340000000000" pitchFamily="2"/>
              </a:rPr>
              <a:t>Practice</a:t>
            </a:r>
            <a:r>
              <a:rPr lang="en-US" sz="4000" spc="-80" dirty="0" smtClean="0">
                <a:solidFill>
                  <a:srgbClr val="0066CC"/>
                </a:solidFill>
                <a:latin typeface="Verdana" panose="22635452340000000000" pitchFamily="2"/>
              </a:rPr>
              <a:t>:</a:t>
            </a:r>
            <a:r>
              <a:rPr lang="en-US" sz="4000" spc="-8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pic>
        <p:nvPicPr>
          <p:cNvPr id="498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390" y="1532890"/>
            <a:ext cx="8531225" cy="2920365"/>
          </a:xfrm>
          <a:prstGeom prst="rect">
            <a:avLst/>
          </a:prstGeom>
        </p:spPr>
      </p:pic>
      <p:pic>
        <p:nvPicPr>
          <p:cNvPr id="500" name="Image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5665" y="4547870"/>
            <a:ext cx="4892040" cy="203835"/>
          </a:xfrm>
          <a:prstGeom prst="rect">
            <a:avLst/>
          </a:prstGeom>
        </p:spPr>
      </p:pic>
      <p:sp>
        <p:nvSpPr>
          <p:cNvPr id="501" name="Text Placeholder 500"/>
          <p:cNvSpPr>
            <a:spLocks noGrp="1"/>
          </p:cNvSpPr>
          <p:nvPr>
            <p:ph type="body" idx="10"/>
          </p:nvPr>
        </p:nvSpPr>
        <p:spPr>
          <a:xfrm>
            <a:off x="362585" y="5538470"/>
            <a:ext cx="8564880" cy="113030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0" rIns="0" bIns="0" anchor="t"/>
          <a:lstStyle/>
          <a:p>
            <a:pPr marL="457200" marR="0" indent="0" algn="l">
              <a:lnSpc>
                <a:spcPct val="95999"/>
              </a:lnSpc>
              <a:spcAft>
                <a:spcPts val="5040"/>
              </a:spcAft>
            </a:pPr>
            <a:r>
              <a:rPr lang="en-US" sz="2800" spc="0" dirty="0">
                <a:solidFill>
                  <a:srgbClr val="080305"/>
                </a:solidFill>
                <a:latin typeface="Tahoma" panose="22635452340000000000" pitchFamily="2"/>
              </a:rPr>
              <a:t>Compute the voltage across each current source.</a:t>
            </a:r>
          </a:p>
        </p:txBody>
      </p:sp>
      <p:cxnSp>
        <p:nvCxnSpPr>
          <p:cNvPr id="502" name="Straight Connector 501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 Placeholder 504"/>
          <p:cNvSpPr>
            <a:spLocks noGrp="1"/>
          </p:cNvSpPr>
          <p:nvPr>
            <p:ph type="body" idx="10"/>
          </p:nvPr>
        </p:nvSpPr>
        <p:spPr>
          <a:xfrm>
            <a:off x="97790" y="115570"/>
            <a:ext cx="9012555" cy="600710"/>
          </a:xfrm>
          <a:prstGeom prst="rect">
            <a:avLst/>
          </a:prstGeom>
          <a:noFill/>
          <a:ln w="321310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ct val="93119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60" dirty="0">
                <a:solidFill>
                  <a:srgbClr val="0066CC"/>
                </a:solidFill>
                <a:latin typeface="Verdana" panose="22635452340000000000" pitchFamily="2"/>
              </a:rPr>
              <a:t>Example: 4.2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508" name="Text Placeholder 507"/>
          <p:cNvSpPr>
            <a:spLocks noGrp="1"/>
          </p:cNvSpPr>
          <p:nvPr>
            <p:ph type="body" idx="10"/>
          </p:nvPr>
        </p:nvSpPr>
        <p:spPr>
          <a:xfrm>
            <a:off x="217805" y="716280"/>
            <a:ext cx="8564880" cy="79883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297180" rIns="0" bIns="0" anchor="t"/>
          <a:lstStyle/>
          <a:p>
            <a:pPr marL="457200" marR="0" indent="0" algn="l">
              <a:lnSpc>
                <a:spcPct val="95999"/>
              </a:lnSpc>
              <a:spcAft>
                <a:spcPts val="72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  <p:pic>
        <p:nvPicPr>
          <p:cNvPr id="510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895" y="1515110"/>
            <a:ext cx="7503795" cy="4953000"/>
          </a:xfrm>
          <a:prstGeom prst="rect">
            <a:avLst/>
          </a:prstGeom>
        </p:spPr>
      </p:pic>
      <p:cxnSp>
        <p:nvCxnSpPr>
          <p:cNvPr id="511" name="Straight Connector 510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 Placeholder 513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Example</a:t>
            </a:r>
            <a:r>
              <a:rPr lang="en-US" sz="4000" spc="-130" dirty="0" smtClean="0">
                <a:solidFill>
                  <a:srgbClr val="0066CC"/>
                </a:solidFill>
                <a:latin typeface="Verdana" panose="22635452340000000000" pitchFamily="2"/>
              </a:rPr>
              <a:t>:</a:t>
            </a:r>
            <a:r>
              <a:rPr lang="en-US" sz="4000" spc="-60" dirty="0" smtClean="0">
                <a:solidFill>
                  <a:srgbClr val="0066CC"/>
                </a:solidFill>
                <a:latin typeface="Verdana" panose="22635452340000000000" pitchFamily="2"/>
              </a:rPr>
              <a:t> 4.2 </a:t>
            </a: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sp>
        <p:nvSpPr>
          <p:cNvPr id="523" name="Text Placeholder 522"/>
          <p:cNvSpPr>
            <a:spLocks noGrp="1"/>
          </p:cNvSpPr>
          <p:nvPr>
            <p:ph type="body" idx="10"/>
          </p:nvPr>
        </p:nvSpPr>
        <p:spPr>
          <a:xfrm>
            <a:off x="433070" y="681990"/>
            <a:ext cx="8623300" cy="817880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228600" marR="0" indent="0" algn="l">
              <a:lnSpc>
                <a:spcPct val="95999"/>
              </a:lnSpc>
              <a:spcAft>
                <a:spcPts val="54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  <p:pic>
        <p:nvPicPr>
          <p:cNvPr id="525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070" y="1499870"/>
            <a:ext cx="8515985" cy="5062220"/>
          </a:xfrm>
          <a:prstGeom prst="rect">
            <a:avLst/>
          </a:prstGeom>
        </p:spPr>
      </p:pic>
      <p:cxnSp>
        <p:nvCxnSpPr>
          <p:cNvPr id="526" name="Straight Connector 525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 Placeholder 534"/>
          <p:cNvSpPr>
            <a:spLocks noGrp="1"/>
          </p:cNvSpPr>
          <p:nvPr>
            <p:ph type="body" idx="10"/>
          </p:nvPr>
        </p:nvSpPr>
        <p:spPr>
          <a:xfrm>
            <a:off x="661670" y="681990"/>
            <a:ext cx="8394700" cy="753745"/>
          </a:xfrm>
          <a:prstGeom prst="rect">
            <a:avLst/>
          </a:prstGeom>
          <a:noFill/>
          <a:ln w="0" cmpd="sng">
            <a:noFill/>
            <a:prstDash val="solid"/>
          </a:ln>
        </p:spPr>
        <p:txBody>
          <a:bodyPr lIns="0" tIns="320040" rIns="0" bIns="0" anchor="t"/>
          <a:lstStyle/>
          <a:p>
            <a:pPr marL="0" marR="0" indent="0" algn="l">
              <a:lnSpc>
                <a:spcPct val="95999"/>
              </a:lnSpc>
              <a:spcAft>
                <a:spcPts val="180"/>
              </a:spcAft>
            </a:pPr>
            <a:r>
              <a:rPr lang="en-US" sz="2800" spc="-10">
                <a:solidFill>
                  <a:srgbClr val="000000"/>
                </a:solidFill>
                <a:latin typeface="Arial" panose="22635452340000000000" pitchFamily="2"/>
              </a:rPr>
              <a:t>find the nodes voltages:</a:t>
            </a:r>
          </a:p>
        </p:txBody>
      </p:sp>
      <p:pic>
        <p:nvPicPr>
          <p:cNvPr id="537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40" y="1435735"/>
            <a:ext cx="8723630" cy="4349115"/>
          </a:xfrm>
          <a:prstGeom prst="rect">
            <a:avLst/>
          </a:prstGeom>
        </p:spPr>
      </p:pic>
      <p:sp>
        <p:nvSpPr>
          <p:cNvPr id="17" name="Text Placeholder 513"/>
          <p:cNvSpPr>
            <a:spLocks noGrp="1"/>
          </p:cNvSpPr>
          <p:nvPr>
            <p:ph type="body" idx="10"/>
          </p:nvPr>
        </p:nvSpPr>
        <p:spPr>
          <a:xfrm>
            <a:off x="97790" y="114300"/>
            <a:ext cx="9012555" cy="567690"/>
          </a:xfrm>
          <a:prstGeom prst="rect">
            <a:avLst/>
          </a:prstGeom>
          <a:noFill/>
          <a:ln w="333375" cmpd="sng">
            <a:noFill/>
            <a:prstDash val="solid"/>
          </a:ln>
        </p:spPr>
        <p:txBody>
          <a:bodyPr lIns="0" tIns="0" rIns="0" bIns="0" anchor="t"/>
          <a:lstStyle/>
          <a:p>
            <a:pPr marL="594360" marR="0" indent="0" algn="l">
              <a:lnSpc>
                <a:spcPts val="2900"/>
              </a:lnSpc>
              <a:spcAft>
                <a:spcPts val="0"/>
              </a:spcAft>
              <a:tabLst>
                <a:tab pos="8954770" algn="r"/>
              </a:tabLst>
            </a:pP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Example</a:t>
            </a:r>
            <a:r>
              <a:rPr lang="en-US" sz="4000" spc="-130" dirty="0" smtClean="0">
                <a:solidFill>
                  <a:srgbClr val="0066CC"/>
                </a:solidFill>
                <a:latin typeface="Verdana" panose="22635452340000000000" pitchFamily="2"/>
              </a:rPr>
              <a:t>:</a:t>
            </a:r>
            <a:r>
              <a:rPr lang="en-US" sz="4000" spc="-60" dirty="0" smtClean="0">
                <a:solidFill>
                  <a:srgbClr val="0066CC"/>
                </a:solidFill>
                <a:latin typeface="Verdana" panose="22635452340000000000" pitchFamily="2"/>
              </a:rPr>
              <a:t> 4.2 </a:t>
            </a:r>
            <a:r>
              <a:rPr lang="en-US" sz="4000" spc="-130" dirty="0">
                <a:solidFill>
                  <a:srgbClr val="0066CC"/>
                </a:solidFill>
                <a:latin typeface="Verdana" panose="22635452340000000000" pitchFamily="2"/>
              </a:rPr>
              <a:t>	</a:t>
            </a:r>
            <a:endParaRPr lang="en-US" sz="1150" b="1" spc="20" dirty="0">
              <a:solidFill>
                <a:srgbClr val="000080"/>
              </a:solidFill>
              <a:latin typeface="Arial Narrow" panose="22635452340000000000" pitchFamily="2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61670" y="701040"/>
            <a:ext cx="7803515" cy="0"/>
          </a:xfrm>
          <a:prstGeom prst="line">
            <a:avLst/>
          </a:prstGeom>
          <a:ln w="36830" cmpd="sng">
            <a:solidFill>
              <a:srgbClr val="333366"/>
            </a:solidFill>
          </a:ln>
        </p:spPr>
      </p:cxn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D37CE-DCAA-4FEA-92DC-261DA4099A35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Arial"/>
      </a:majorFont>
      <a:minorFont>
        <a:latin typeface="Calibri"/>
        <a:ea typeface=""/>
        <a:cs typeface=""/>
        <a:font script="Arab" typeface="Arial"/>
      </a:minorFont>
    </a:fontScheme>
    <a:fmtScheme name="Office">
      <a:fillStyleLst>
        <a:solidFill>
          <a:schemeClr val="bg1">
            <a:alpha val="0"/>
          </a:schemeClr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  <a:scene3d>
            <a:camera prst="orthographicFront"/>
            <a:lightRig rig="threePt" dir="t"/>
          </a:scene3d>
        </a:effectStyle>
      </a:effectStyleLst>
      <a:bgFillStyleLst>
        <a:solidFill>
          <a:schemeClr val="bg1">
            <a:alpha val="0"/>
          </a:schemeClr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745</Words>
  <Application>Microsoft Office PowerPoint</Application>
  <PresentationFormat>On-screen Show (4:3)</PresentationFormat>
  <Paragraphs>184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/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Mohammad</dc:creator>
  <cp:lastModifiedBy>Saarika_Uddhav</cp:lastModifiedBy>
  <cp:revision>30</cp:revision>
  <dcterms:modified xsi:type="dcterms:W3CDTF">2020-05-17T11:32:56Z</dcterms:modified>
</cp:coreProperties>
</file>